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8" r:id="rId3"/>
    <p:sldId id="257" r:id="rId4"/>
    <p:sldId id="259" r:id="rId5"/>
    <p:sldId id="260" r:id="rId6"/>
    <p:sldId id="261" r:id="rId7"/>
    <p:sldId id="262" r:id="rId8"/>
    <p:sldId id="263" r:id="rId9"/>
    <p:sldId id="264" r:id="rId10"/>
    <p:sldId id="266" r:id="rId11"/>
    <p:sldId id="268" r:id="rId12"/>
    <p:sldId id="265" r:id="rId13"/>
    <p:sldId id="270" r:id="rId14"/>
    <p:sldId id="271" r:id="rId15"/>
    <p:sldId id="272" r:id="rId16"/>
    <p:sldId id="277" r:id="rId17"/>
    <p:sldId id="274" r:id="rId18"/>
    <p:sldId id="275" r:id="rId19"/>
    <p:sldId id="283" r:id="rId20"/>
    <p:sldId id="278" r:id="rId21"/>
    <p:sldId id="279" r:id="rId22"/>
    <p:sldId id="280" r:id="rId23"/>
    <p:sldId id="281" r:id="rId24"/>
    <p:sldId id="284" r:id="rId25"/>
    <p:sldId id="285" r:id="rId26"/>
    <p:sldId id="287" r:id="rId27"/>
    <p:sldId id="288" r:id="rId28"/>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snapToObjects="1">
      <p:cViewPr varScale="1">
        <p:scale>
          <a:sx n="90" d="100"/>
          <a:sy n="90" d="100"/>
        </p:scale>
        <p:origin x="23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89CBDB-3316-C249-8269-236B5D497DF2}" type="datetimeFigureOut">
              <a:rPr lang="en-FR" smtClean="0"/>
              <a:t>29/01/2021</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144C9A-3E0C-3E4C-84C2-379D8F91143C}" type="slidenum">
              <a:rPr lang="en-FR" smtClean="0"/>
              <a:t>‹#›</a:t>
            </a:fld>
            <a:endParaRPr lang="en-FR"/>
          </a:p>
        </p:txBody>
      </p:sp>
    </p:spTree>
    <p:extLst>
      <p:ext uri="{BB962C8B-B14F-4D97-AF65-F5344CB8AC3E}">
        <p14:creationId xmlns:p14="http://schemas.microsoft.com/office/powerpoint/2010/main" val="707227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11144C9A-3E0C-3E4C-84C2-379D8F91143C}" type="slidenum">
              <a:rPr lang="en-FR" smtClean="0"/>
              <a:t>26</a:t>
            </a:fld>
            <a:endParaRPr lang="en-FR"/>
          </a:p>
        </p:txBody>
      </p:sp>
    </p:spTree>
    <p:extLst>
      <p:ext uri="{BB962C8B-B14F-4D97-AF65-F5344CB8AC3E}">
        <p14:creationId xmlns:p14="http://schemas.microsoft.com/office/powerpoint/2010/main" val="792935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48CB-CDD5-024D-8DB1-B2E551278D5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R"/>
          </a:p>
        </p:txBody>
      </p:sp>
      <p:sp>
        <p:nvSpPr>
          <p:cNvPr id="3" name="Subtitle 2">
            <a:extLst>
              <a:ext uri="{FF2B5EF4-FFF2-40B4-BE49-F238E27FC236}">
                <a16:creationId xmlns:a16="http://schemas.microsoft.com/office/drawing/2014/main" id="{9AB53640-58C4-664E-B81B-4204E41A24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R"/>
          </a:p>
        </p:txBody>
      </p:sp>
      <p:sp>
        <p:nvSpPr>
          <p:cNvPr id="4" name="Date Placeholder 3">
            <a:extLst>
              <a:ext uri="{FF2B5EF4-FFF2-40B4-BE49-F238E27FC236}">
                <a16:creationId xmlns:a16="http://schemas.microsoft.com/office/drawing/2014/main" id="{B4C41828-E85D-C641-8C0B-FEC29317DA2E}"/>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5" name="Footer Placeholder 4">
            <a:extLst>
              <a:ext uri="{FF2B5EF4-FFF2-40B4-BE49-F238E27FC236}">
                <a16:creationId xmlns:a16="http://schemas.microsoft.com/office/drawing/2014/main" id="{91FDA883-5275-E14E-9760-B797BD41F40D}"/>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1F04D3C1-9EE9-6B49-88C6-E8D83D9A1069}"/>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260160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6A26-0271-3E44-AD53-A4A39A7A018F}"/>
              </a:ext>
            </a:extLst>
          </p:cNvPr>
          <p:cNvSpPr>
            <a:spLocks noGrp="1"/>
          </p:cNvSpPr>
          <p:nvPr>
            <p:ph type="title"/>
          </p:nvPr>
        </p:nvSpPr>
        <p:spPr/>
        <p:txBody>
          <a:bodyPr/>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E064AE9C-A912-454F-823B-B44C1D6D691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12F376B6-1743-BB4B-8F02-CF12372BFA25}"/>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5" name="Footer Placeholder 4">
            <a:extLst>
              <a:ext uri="{FF2B5EF4-FFF2-40B4-BE49-F238E27FC236}">
                <a16:creationId xmlns:a16="http://schemas.microsoft.com/office/drawing/2014/main" id="{F7E68451-B709-1B45-A6CF-C8A637A0400A}"/>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EE31B39C-1CA6-7E43-A9C4-276C724B8F44}"/>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98137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EBB6CA-64E1-EE42-A899-DC4B2F5D52B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5451422A-95F2-E847-9913-154FF17605A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A84CAB1C-2083-2949-A51E-C985735EEEEA}"/>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5" name="Footer Placeholder 4">
            <a:extLst>
              <a:ext uri="{FF2B5EF4-FFF2-40B4-BE49-F238E27FC236}">
                <a16:creationId xmlns:a16="http://schemas.microsoft.com/office/drawing/2014/main" id="{93A22448-3F7C-444E-956C-7C463941782F}"/>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DE19279B-EA23-924C-8EAF-42C3F20344DE}"/>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368098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874B-DEE3-CA40-BD23-E0A7F04907CA}"/>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B0F42835-B300-8F49-AF60-AA9EF1B8A8E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574C4A65-2DE8-0B42-9BD5-20E874A690C2}"/>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5" name="Footer Placeholder 4">
            <a:extLst>
              <a:ext uri="{FF2B5EF4-FFF2-40B4-BE49-F238E27FC236}">
                <a16:creationId xmlns:a16="http://schemas.microsoft.com/office/drawing/2014/main" id="{81926467-D2CF-D445-8E2D-0EA07E378530}"/>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DC8DC92F-FF5E-3042-A6EC-135EF89454FC}"/>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28438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CADC-587E-D647-B8ED-5D34D5663EC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R"/>
          </a:p>
        </p:txBody>
      </p:sp>
      <p:sp>
        <p:nvSpPr>
          <p:cNvPr id="3" name="Text Placeholder 2">
            <a:extLst>
              <a:ext uri="{FF2B5EF4-FFF2-40B4-BE49-F238E27FC236}">
                <a16:creationId xmlns:a16="http://schemas.microsoft.com/office/drawing/2014/main" id="{3F415B8F-8A1B-9E4D-95B2-B3F7C2F70F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0C452A3-083D-2242-B659-3D47C2DE9A83}"/>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5" name="Footer Placeholder 4">
            <a:extLst>
              <a:ext uri="{FF2B5EF4-FFF2-40B4-BE49-F238E27FC236}">
                <a16:creationId xmlns:a16="http://schemas.microsoft.com/office/drawing/2014/main" id="{03528904-6CA2-0045-A6E4-376769294FE5}"/>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C9D92868-DEBD-C64E-8C35-11D5336EACF9}"/>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1269079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7E00-EBCE-214E-BA3E-BF397E51CF09}"/>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1E72BB7E-17BF-DD4A-8A30-2DEBB504764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D9959D38-DCD4-884E-81BF-B43DCB12F82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Date Placeholder 4">
            <a:extLst>
              <a:ext uri="{FF2B5EF4-FFF2-40B4-BE49-F238E27FC236}">
                <a16:creationId xmlns:a16="http://schemas.microsoft.com/office/drawing/2014/main" id="{F0C9649D-18F8-A84C-8A42-3E4D012AE7A8}"/>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6" name="Footer Placeholder 5">
            <a:extLst>
              <a:ext uri="{FF2B5EF4-FFF2-40B4-BE49-F238E27FC236}">
                <a16:creationId xmlns:a16="http://schemas.microsoft.com/office/drawing/2014/main" id="{6A2F9291-13B5-0C49-9046-3B8176B19FD7}"/>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93E84039-5E40-0546-9025-F27E054653F6}"/>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3295522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A84D-4897-6E41-9DD0-D8682066D618}"/>
              </a:ext>
            </a:extLst>
          </p:cNvPr>
          <p:cNvSpPr>
            <a:spLocks noGrp="1"/>
          </p:cNvSpPr>
          <p:nvPr>
            <p:ph type="title"/>
          </p:nvPr>
        </p:nvSpPr>
        <p:spPr>
          <a:xfrm>
            <a:off x="839788" y="365125"/>
            <a:ext cx="10515600" cy="1325563"/>
          </a:xfrm>
        </p:spPr>
        <p:txBody>
          <a:bodyPr/>
          <a:lstStyle/>
          <a:p>
            <a:r>
              <a:rPr lang="en-GB"/>
              <a:t>Click to edit Master title style</a:t>
            </a:r>
            <a:endParaRPr lang="en-FR"/>
          </a:p>
        </p:txBody>
      </p:sp>
      <p:sp>
        <p:nvSpPr>
          <p:cNvPr id="3" name="Text Placeholder 2">
            <a:extLst>
              <a:ext uri="{FF2B5EF4-FFF2-40B4-BE49-F238E27FC236}">
                <a16:creationId xmlns:a16="http://schemas.microsoft.com/office/drawing/2014/main" id="{22693CD1-9CE4-414A-8C9B-4CDB40B383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99AB06-6037-DF42-A526-92E974DBB81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Text Placeholder 4">
            <a:extLst>
              <a:ext uri="{FF2B5EF4-FFF2-40B4-BE49-F238E27FC236}">
                <a16:creationId xmlns:a16="http://schemas.microsoft.com/office/drawing/2014/main" id="{7F22FE00-C8C5-F944-8FE5-58E221A5FD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0FB3278-0EAE-C040-8051-CF4C408AE62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981EFC3B-F660-DA4B-A4D8-E4DAEE71BB0B}"/>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8" name="Footer Placeholder 7">
            <a:extLst>
              <a:ext uri="{FF2B5EF4-FFF2-40B4-BE49-F238E27FC236}">
                <a16:creationId xmlns:a16="http://schemas.microsoft.com/office/drawing/2014/main" id="{0417C270-B0EC-9840-83E6-D97EE5B9089A}"/>
              </a:ext>
            </a:extLst>
          </p:cNvPr>
          <p:cNvSpPr>
            <a:spLocks noGrp="1"/>
          </p:cNvSpPr>
          <p:nvPr>
            <p:ph type="ftr" sz="quarter" idx="11"/>
          </p:nvPr>
        </p:nvSpPr>
        <p:spPr/>
        <p:txBody>
          <a:bodyPr/>
          <a:lstStyle/>
          <a:p>
            <a:endParaRPr lang="en-FR"/>
          </a:p>
        </p:txBody>
      </p:sp>
      <p:sp>
        <p:nvSpPr>
          <p:cNvPr id="9" name="Slide Number Placeholder 8">
            <a:extLst>
              <a:ext uri="{FF2B5EF4-FFF2-40B4-BE49-F238E27FC236}">
                <a16:creationId xmlns:a16="http://schemas.microsoft.com/office/drawing/2014/main" id="{F3BBD2AF-8602-6041-9292-ACB25F155A00}"/>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128631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E1EE-87F1-E644-8C5A-5C1AE47D222B}"/>
              </a:ext>
            </a:extLst>
          </p:cNvPr>
          <p:cNvSpPr>
            <a:spLocks noGrp="1"/>
          </p:cNvSpPr>
          <p:nvPr>
            <p:ph type="title"/>
          </p:nvPr>
        </p:nvSpPr>
        <p:spPr/>
        <p:txBody>
          <a:bodyPr/>
          <a:lstStyle/>
          <a:p>
            <a:r>
              <a:rPr lang="en-GB"/>
              <a:t>Click to edit Master title style</a:t>
            </a:r>
            <a:endParaRPr lang="en-FR"/>
          </a:p>
        </p:txBody>
      </p:sp>
      <p:sp>
        <p:nvSpPr>
          <p:cNvPr id="3" name="Date Placeholder 2">
            <a:extLst>
              <a:ext uri="{FF2B5EF4-FFF2-40B4-BE49-F238E27FC236}">
                <a16:creationId xmlns:a16="http://schemas.microsoft.com/office/drawing/2014/main" id="{B10ED32C-8BDB-7A42-9D63-ACF6E9F55E68}"/>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4" name="Footer Placeholder 3">
            <a:extLst>
              <a:ext uri="{FF2B5EF4-FFF2-40B4-BE49-F238E27FC236}">
                <a16:creationId xmlns:a16="http://schemas.microsoft.com/office/drawing/2014/main" id="{DDE18313-9E5A-2A4E-869D-C18E6AA1EB48}"/>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90D940A0-156A-8847-8529-C192B686FAB5}"/>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1858049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D3BEB9-D9E7-AE44-97EE-6E3E006B180B}"/>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3" name="Footer Placeholder 2">
            <a:extLst>
              <a:ext uri="{FF2B5EF4-FFF2-40B4-BE49-F238E27FC236}">
                <a16:creationId xmlns:a16="http://schemas.microsoft.com/office/drawing/2014/main" id="{41DE21AD-881E-E540-BFC4-B5F241DF41E1}"/>
              </a:ext>
            </a:extLst>
          </p:cNvPr>
          <p:cNvSpPr>
            <a:spLocks noGrp="1"/>
          </p:cNvSpPr>
          <p:nvPr>
            <p:ph type="ftr" sz="quarter" idx="11"/>
          </p:nvPr>
        </p:nvSpPr>
        <p:spPr/>
        <p:txBody>
          <a:bodyPr/>
          <a:lstStyle/>
          <a:p>
            <a:endParaRPr lang="en-FR"/>
          </a:p>
        </p:txBody>
      </p:sp>
      <p:sp>
        <p:nvSpPr>
          <p:cNvPr id="4" name="Slide Number Placeholder 3">
            <a:extLst>
              <a:ext uri="{FF2B5EF4-FFF2-40B4-BE49-F238E27FC236}">
                <a16:creationId xmlns:a16="http://schemas.microsoft.com/office/drawing/2014/main" id="{C1E1D497-06A8-344E-961A-383508669DDD}"/>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3125705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9DD1-8A28-3740-B447-08EE6DE7820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91449845-30B3-724F-ABBA-6FB89653C9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Text Placeholder 3">
            <a:extLst>
              <a:ext uri="{FF2B5EF4-FFF2-40B4-BE49-F238E27FC236}">
                <a16:creationId xmlns:a16="http://schemas.microsoft.com/office/drawing/2014/main" id="{86D0B50F-18E8-804D-8007-8F9C93994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82FAAA-E6F4-D743-96E6-8116F9ADCD57}"/>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6" name="Footer Placeholder 5">
            <a:extLst>
              <a:ext uri="{FF2B5EF4-FFF2-40B4-BE49-F238E27FC236}">
                <a16:creationId xmlns:a16="http://schemas.microsoft.com/office/drawing/2014/main" id="{C7CF65F6-6931-1D41-A629-2C10E9D31978}"/>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F1E085AB-BAF1-654B-B167-1BA430248A2A}"/>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649798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6373-864F-034C-85FC-28F2D6C3DE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Picture Placeholder 2">
            <a:extLst>
              <a:ext uri="{FF2B5EF4-FFF2-40B4-BE49-F238E27FC236}">
                <a16:creationId xmlns:a16="http://schemas.microsoft.com/office/drawing/2014/main" id="{32445E62-EEC0-104B-BB0C-5D07213CD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R"/>
          </a:p>
        </p:txBody>
      </p:sp>
      <p:sp>
        <p:nvSpPr>
          <p:cNvPr id="4" name="Text Placeholder 3">
            <a:extLst>
              <a:ext uri="{FF2B5EF4-FFF2-40B4-BE49-F238E27FC236}">
                <a16:creationId xmlns:a16="http://schemas.microsoft.com/office/drawing/2014/main" id="{81107597-9505-3246-ABB0-D7E2CB7F0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8143DE-D718-284C-B6DC-C9F533C19D5A}"/>
              </a:ext>
            </a:extLst>
          </p:cNvPr>
          <p:cNvSpPr>
            <a:spLocks noGrp="1"/>
          </p:cNvSpPr>
          <p:nvPr>
            <p:ph type="dt" sz="half" idx="10"/>
          </p:nvPr>
        </p:nvSpPr>
        <p:spPr/>
        <p:txBody>
          <a:bodyPr/>
          <a:lstStyle/>
          <a:p>
            <a:fld id="{D0C08796-BF80-834B-8015-811C978B0EC2}" type="datetimeFigureOut">
              <a:rPr lang="en-FR" smtClean="0"/>
              <a:t>29/01/2021</a:t>
            </a:fld>
            <a:endParaRPr lang="en-FR"/>
          </a:p>
        </p:txBody>
      </p:sp>
      <p:sp>
        <p:nvSpPr>
          <p:cNvPr id="6" name="Footer Placeholder 5">
            <a:extLst>
              <a:ext uri="{FF2B5EF4-FFF2-40B4-BE49-F238E27FC236}">
                <a16:creationId xmlns:a16="http://schemas.microsoft.com/office/drawing/2014/main" id="{0C0194D2-8397-5944-8CB2-15D47AA8DFA2}"/>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BD4BA065-2B25-964C-AA3D-575F97D91674}"/>
              </a:ext>
            </a:extLst>
          </p:cNvPr>
          <p:cNvSpPr>
            <a:spLocks noGrp="1"/>
          </p:cNvSpPr>
          <p:nvPr>
            <p:ph type="sldNum" sz="quarter" idx="12"/>
          </p:nvPr>
        </p:nvSpPr>
        <p:spPr/>
        <p:txBody>
          <a:bodyPr/>
          <a:lstStyle/>
          <a:p>
            <a:fld id="{9108F33E-13BA-5B42-A276-66371DB0685D}" type="slidenum">
              <a:rPr lang="en-FR" smtClean="0"/>
              <a:t>‹#›</a:t>
            </a:fld>
            <a:endParaRPr lang="en-FR"/>
          </a:p>
        </p:txBody>
      </p:sp>
    </p:spTree>
    <p:extLst>
      <p:ext uri="{BB962C8B-B14F-4D97-AF65-F5344CB8AC3E}">
        <p14:creationId xmlns:p14="http://schemas.microsoft.com/office/powerpoint/2010/main" val="132604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EE78DE-DEB1-C34F-ABDB-B465F3E3BD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R"/>
          </a:p>
        </p:txBody>
      </p:sp>
      <p:sp>
        <p:nvSpPr>
          <p:cNvPr id="3" name="Text Placeholder 2">
            <a:extLst>
              <a:ext uri="{FF2B5EF4-FFF2-40B4-BE49-F238E27FC236}">
                <a16:creationId xmlns:a16="http://schemas.microsoft.com/office/drawing/2014/main" id="{5CA94AA5-8E8F-3249-9C2D-5141F9D6C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62E485F6-CED9-DC4D-957F-FAF236AB2B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08796-BF80-834B-8015-811C978B0EC2}" type="datetimeFigureOut">
              <a:rPr lang="en-FR" smtClean="0"/>
              <a:t>29/01/2021</a:t>
            </a:fld>
            <a:endParaRPr lang="en-FR"/>
          </a:p>
        </p:txBody>
      </p:sp>
      <p:sp>
        <p:nvSpPr>
          <p:cNvPr id="5" name="Footer Placeholder 4">
            <a:extLst>
              <a:ext uri="{FF2B5EF4-FFF2-40B4-BE49-F238E27FC236}">
                <a16:creationId xmlns:a16="http://schemas.microsoft.com/office/drawing/2014/main" id="{C8D3D1EB-09C6-4D40-9428-EDDFD2516E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R"/>
          </a:p>
        </p:txBody>
      </p:sp>
      <p:sp>
        <p:nvSpPr>
          <p:cNvPr id="6" name="Slide Number Placeholder 5">
            <a:extLst>
              <a:ext uri="{FF2B5EF4-FFF2-40B4-BE49-F238E27FC236}">
                <a16:creationId xmlns:a16="http://schemas.microsoft.com/office/drawing/2014/main" id="{B1858FFE-CBD6-F844-ADF2-66C65E19C9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08F33E-13BA-5B42-A276-66371DB0685D}" type="slidenum">
              <a:rPr lang="en-FR" smtClean="0"/>
              <a:t>‹#›</a:t>
            </a:fld>
            <a:endParaRPr lang="en-FR"/>
          </a:p>
        </p:txBody>
      </p:sp>
    </p:spTree>
    <p:extLst>
      <p:ext uri="{BB962C8B-B14F-4D97-AF65-F5344CB8AC3E}">
        <p14:creationId xmlns:p14="http://schemas.microsoft.com/office/powerpoint/2010/main" val="2466207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4" descr="Une image contenant extérieur, plusieurs&#10;&#10;Description générée automatiquement">
            <a:extLst>
              <a:ext uri="{FF2B5EF4-FFF2-40B4-BE49-F238E27FC236}">
                <a16:creationId xmlns:a16="http://schemas.microsoft.com/office/drawing/2014/main" id="{654DEA2A-8434-044E-AB62-2E53E6E8503E}"/>
              </a:ext>
            </a:extLst>
          </p:cNvPr>
          <p:cNvPicPr/>
          <p:nvPr/>
        </p:nvPicPr>
        <p:blipFill rotWithShape="1">
          <a:blip r:embed="rId2" cstate="print">
            <a:extLst>
              <a:ext uri="{28A0092B-C50C-407E-A947-70E740481C1C}">
                <a14:useLocalDpi xmlns:a14="http://schemas.microsoft.com/office/drawing/2010/main" val="0"/>
              </a:ext>
            </a:extLst>
          </a:blip>
          <a:srcRect t="10998" b="6281"/>
          <a:stretch/>
        </p:blipFill>
        <p:spPr>
          <a:xfrm>
            <a:off x="20" y="10"/>
            <a:ext cx="12191980" cy="6857990"/>
          </a:xfrm>
          <a:prstGeom prst="rect">
            <a:avLst/>
          </a:prstGeom>
        </p:spPr>
      </p:pic>
      <p:sp>
        <p:nvSpPr>
          <p:cNvPr id="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0EFD8AE-594B-CC43-985B-B1F94DC157AD}"/>
              </a:ext>
            </a:extLst>
          </p:cNvPr>
          <p:cNvSpPr>
            <a:spLocks noGrp="1"/>
          </p:cNvSpPr>
          <p:nvPr>
            <p:ph type="ctrTitle"/>
          </p:nvPr>
        </p:nvSpPr>
        <p:spPr>
          <a:xfrm>
            <a:off x="8022021" y="3231931"/>
            <a:ext cx="3852041" cy="1834056"/>
          </a:xfrm>
        </p:spPr>
        <p:txBody>
          <a:bodyPr>
            <a:normAutofit/>
          </a:bodyPr>
          <a:lstStyle/>
          <a:p>
            <a:r>
              <a:rPr lang="en-FR" sz="4000"/>
              <a:t>Project: Neighborhoods in Houston </a:t>
            </a:r>
          </a:p>
        </p:txBody>
      </p:sp>
      <p:sp>
        <p:nvSpPr>
          <p:cNvPr id="3" name="Subtitle 2">
            <a:extLst>
              <a:ext uri="{FF2B5EF4-FFF2-40B4-BE49-F238E27FC236}">
                <a16:creationId xmlns:a16="http://schemas.microsoft.com/office/drawing/2014/main" id="{C47340AE-DAE6-4A41-84D7-474772499B86}"/>
              </a:ext>
            </a:extLst>
          </p:cNvPr>
          <p:cNvSpPr>
            <a:spLocks noGrp="1"/>
          </p:cNvSpPr>
          <p:nvPr>
            <p:ph type="subTitle" idx="1"/>
          </p:nvPr>
        </p:nvSpPr>
        <p:spPr>
          <a:xfrm>
            <a:off x="7782910" y="5242675"/>
            <a:ext cx="4330262" cy="683284"/>
          </a:xfrm>
        </p:spPr>
        <p:txBody>
          <a:bodyPr>
            <a:normAutofit/>
          </a:bodyPr>
          <a:lstStyle/>
          <a:p>
            <a:r>
              <a:rPr lang="en-FR" sz="2000" dirty="0"/>
              <a:t>Robin Chriqui</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6931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3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DDFAD-8419-3B4F-9560-6B3642376D04}"/>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Result in our </a:t>
            </a:r>
            <a:r>
              <a:rPr lang="en-US" sz="3600" dirty="0" err="1">
                <a:solidFill>
                  <a:srgbClr val="FFFFFF"/>
                </a:solidFill>
              </a:rPr>
              <a:t>dataframe</a:t>
            </a:r>
            <a:endParaRPr lang="en-US" sz="3600" dirty="0">
              <a:solidFill>
                <a:srgbClr val="FFFFFF"/>
              </a:solidFill>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12" descr="Une image contenant table&#10;&#10;Description générée automatiquement">
            <a:extLst>
              <a:ext uri="{FF2B5EF4-FFF2-40B4-BE49-F238E27FC236}">
                <a16:creationId xmlns:a16="http://schemas.microsoft.com/office/drawing/2014/main" id="{CA96F4DA-A1E4-7347-B672-E3FAF3587845}"/>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9254" b="4247"/>
          <a:stretch/>
        </p:blipFill>
        <p:spPr>
          <a:xfrm>
            <a:off x="976251" y="942538"/>
            <a:ext cx="7163222" cy="4808332"/>
          </a:xfrm>
          <a:prstGeom prst="rect">
            <a:avLst/>
          </a:prstGeom>
          <a:effectLst/>
        </p:spPr>
      </p:pic>
    </p:spTree>
    <p:extLst>
      <p:ext uri="{BB962C8B-B14F-4D97-AF65-F5344CB8AC3E}">
        <p14:creationId xmlns:p14="http://schemas.microsoft.com/office/powerpoint/2010/main" val="204810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DD5C69-4981-4672-BD86-70C2C22FB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ABF93-C18A-F54D-BB16-7A2B691AFE10}"/>
              </a:ext>
            </a:extLst>
          </p:cNvPr>
          <p:cNvSpPr>
            <a:spLocks noGrp="1"/>
          </p:cNvSpPr>
          <p:nvPr>
            <p:ph type="title"/>
          </p:nvPr>
        </p:nvSpPr>
        <p:spPr>
          <a:xfrm>
            <a:off x="8036434" y="891541"/>
            <a:ext cx="3433187" cy="4074074"/>
          </a:xfrm>
        </p:spPr>
        <p:txBody>
          <a:bodyPr vert="horz" lIns="91440" tIns="45720" rIns="91440" bIns="45720" rtlCol="0" anchor="b">
            <a:normAutofit/>
          </a:bodyPr>
          <a:lstStyle/>
          <a:p>
            <a:r>
              <a:rPr lang="en-US" sz="4200"/>
              <a:t>Let’s visualize our neighborhood in a map using the librairy Folium</a:t>
            </a:r>
          </a:p>
        </p:txBody>
      </p:sp>
      <p:pic>
        <p:nvPicPr>
          <p:cNvPr id="4" name="Image 14" descr="Une image contenant carte&#10;&#10;Description générée automatiquement">
            <a:extLst>
              <a:ext uri="{FF2B5EF4-FFF2-40B4-BE49-F238E27FC236}">
                <a16:creationId xmlns:a16="http://schemas.microsoft.com/office/drawing/2014/main" id="{209FD4B5-8B15-2E4D-8997-405264D6E93D}"/>
              </a:ext>
            </a:extLst>
          </p:cNvPr>
          <p:cNvPicPr>
            <a:picLocks noGrp="1"/>
          </p:cNvPicPr>
          <p:nvPr>
            <p:ph idx="1"/>
          </p:nvPr>
        </p:nvPicPr>
        <p:blipFill rotWithShape="1">
          <a:blip r:embed="rId2">
            <a:alphaModFix/>
            <a:extLst>
              <a:ext uri="{28A0092B-C50C-407E-A947-70E740481C1C}">
                <a14:useLocalDpi xmlns:a14="http://schemas.microsoft.com/office/drawing/2010/main" val="0"/>
              </a:ext>
            </a:extLst>
          </a:blip>
          <a:srcRect l="11126" r="14525"/>
          <a:stretch/>
        </p:blipFill>
        <p:spPr>
          <a:xfrm>
            <a:off x="20" y="10"/>
            <a:ext cx="7553816" cy="6857990"/>
          </a:xfrm>
          <a:prstGeom prst="rect">
            <a:avLst/>
          </a:prstGeom>
        </p:spPr>
      </p:pic>
      <p:sp>
        <p:nvSpPr>
          <p:cNvPr id="11" name="Rectangle 10">
            <a:extLst>
              <a:ext uri="{FF2B5EF4-FFF2-40B4-BE49-F238E27FC236}">
                <a16:creationId xmlns:a16="http://schemas.microsoft.com/office/drawing/2014/main" id="{FDCA16AE-A9B0-4EF4-A3A1-883C17E1F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77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text, person, holding, indoor&#10;&#10;Description automatically generated">
            <a:extLst>
              <a:ext uri="{FF2B5EF4-FFF2-40B4-BE49-F238E27FC236}">
                <a16:creationId xmlns:a16="http://schemas.microsoft.com/office/drawing/2014/main" id="{5320B7E8-FAB4-CB48-AA6E-C85014F8BE29}"/>
              </a:ext>
            </a:extLst>
          </p:cNvPr>
          <p:cNvPicPr>
            <a:picLocks noChangeAspect="1"/>
          </p:cNvPicPr>
          <p:nvPr/>
        </p:nvPicPr>
        <p:blipFill rotWithShape="1">
          <a:blip r:embed="rId2"/>
          <a:srcRect t="1327" b="14087"/>
          <a:stretch/>
        </p:blipFill>
        <p:spPr>
          <a:xfrm>
            <a:off x="-1" y="10"/>
            <a:ext cx="12192000" cy="6857990"/>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2F5F65D4-AA38-E246-958B-855A7C088D27}"/>
              </a:ext>
            </a:extLst>
          </p:cNvPr>
          <p:cNvSpPr>
            <a:spLocks noGrp="1"/>
          </p:cNvSpPr>
          <p:nvPr>
            <p:ph type="title"/>
          </p:nvPr>
        </p:nvSpPr>
        <p:spPr>
          <a:xfrm>
            <a:off x="709448" y="1913950"/>
            <a:ext cx="4204137" cy="1342754"/>
          </a:xfrm>
        </p:spPr>
        <p:txBody>
          <a:bodyPr>
            <a:normAutofit/>
          </a:bodyPr>
          <a:lstStyle/>
          <a:p>
            <a:pPr algn="ctr"/>
            <a:r>
              <a:rPr lang="en-FR" sz="3600"/>
              <a:t>The venues in the neighborhoods</a:t>
            </a:r>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7B5A37-2A26-0346-B958-3D79FFA842F1}"/>
              </a:ext>
            </a:extLst>
          </p:cNvPr>
          <p:cNvSpPr>
            <a:spLocks noGrp="1"/>
          </p:cNvSpPr>
          <p:nvPr>
            <p:ph idx="1"/>
          </p:nvPr>
        </p:nvSpPr>
        <p:spPr>
          <a:xfrm>
            <a:off x="525516" y="3417573"/>
            <a:ext cx="4593021" cy="2619839"/>
          </a:xfrm>
        </p:spPr>
        <p:txBody>
          <a:bodyPr anchor="ctr">
            <a:normAutofit/>
          </a:bodyPr>
          <a:lstStyle/>
          <a:p>
            <a:r>
              <a:rPr lang="en-FR" sz="1800"/>
              <a:t>To get the data  we will use the Foursquare API which </a:t>
            </a:r>
            <a:r>
              <a:rPr lang="en-GB" sz="1800"/>
              <a:t>is the most trusted, independent location data platform for understanding how people move through the real world.</a:t>
            </a:r>
            <a:r>
              <a:rPr lang="en-FR" sz="1800"/>
              <a:t> </a:t>
            </a:r>
          </a:p>
          <a:p>
            <a:r>
              <a:rPr lang="en-FR" sz="1800"/>
              <a:t>The foursquare API is used for Apple maps, Uber, Snapchat, Twitter and many others</a:t>
            </a:r>
          </a:p>
        </p:txBody>
      </p:sp>
    </p:spTree>
    <p:extLst>
      <p:ext uri="{BB962C8B-B14F-4D97-AF65-F5344CB8AC3E}">
        <p14:creationId xmlns:p14="http://schemas.microsoft.com/office/powerpoint/2010/main" val="3057215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633AC1-3A6E-4A4B-A508-58E4D24CA767}"/>
              </a:ext>
            </a:extLst>
          </p:cNvPr>
          <p:cNvSpPr>
            <a:spLocks noGrp="1"/>
          </p:cNvSpPr>
          <p:nvPr>
            <p:ph type="title"/>
          </p:nvPr>
        </p:nvSpPr>
        <p:spPr>
          <a:xfrm>
            <a:off x="1046746" y="586822"/>
            <a:ext cx="3560252" cy="1645920"/>
          </a:xfrm>
        </p:spPr>
        <p:txBody>
          <a:bodyPr>
            <a:normAutofit/>
          </a:bodyPr>
          <a:lstStyle/>
          <a:p>
            <a:r>
              <a:rPr lang="en-FR" sz="3200"/>
              <a:t>Our datframe after integration of 3 sources</a:t>
            </a:r>
          </a:p>
        </p:txBody>
      </p:sp>
      <p:sp>
        <p:nvSpPr>
          <p:cNvPr id="24" name="Rectangle 2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6" name="Rectangle 2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4739C7-8C73-4C4A-A8DF-0D9491BB75DD}"/>
              </a:ext>
            </a:extLst>
          </p:cNvPr>
          <p:cNvSpPr>
            <a:spLocks noGrp="1"/>
          </p:cNvSpPr>
          <p:nvPr>
            <p:ph idx="1"/>
          </p:nvPr>
        </p:nvSpPr>
        <p:spPr>
          <a:xfrm>
            <a:off x="5351164" y="586822"/>
            <a:ext cx="6002636" cy="1645920"/>
          </a:xfrm>
        </p:spPr>
        <p:txBody>
          <a:bodyPr anchor="ctr">
            <a:normAutofit/>
          </a:bodyPr>
          <a:lstStyle/>
          <a:p>
            <a:r>
              <a:rPr lang="en-FR" sz="1800" dirty="0"/>
              <a:t>We need to integrate the third source to our dataframe</a:t>
            </a:r>
          </a:p>
          <a:p>
            <a:r>
              <a:rPr lang="en-FR" sz="1800" dirty="0"/>
              <a:t>Clean and process our data </a:t>
            </a:r>
          </a:p>
          <a:p>
            <a:r>
              <a:rPr lang="en-FR" sz="1800" dirty="0"/>
              <a:t>We now have a detailed daframe with the name of neighborhood, location and venues arround the center of the neighborhood</a:t>
            </a:r>
          </a:p>
          <a:p>
            <a:pPr marL="0" indent="0">
              <a:buNone/>
            </a:pPr>
            <a:endParaRPr lang="en-FR" sz="1800" dirty="0"/>
          </a:p>
        </p:txBody>
      </p:sp>
      <p:pic>
        <p:nvPicPr>
          <p:cNvPr id="4" name="Image 9">
            <a:extLst>
              <a:ext uri="{FF2B5EF4-FFF2-40B4-BE49-F238E27FC236}">
                <a16:creationId xmlns:a16="http://schemas.microsoft.com/office/drawing/2014/main" id="{B4082CAD-A855-CF49-91DF-688EA12AAD1B}"/>
              </a:ext>
            </a:extLst>
          </p:cNvPr>
          <p:cNvPicPr/>
          <p:nvPr/>
        </p:nvPicPr>
        <p:blipFill>
          <a:blip r:embed="rId2">
            <a:extLst>
              <a:ext uri="{28A0092B-C50C-407E-A947-70E740481C1C}">
                <a14:useLocalDpi xmlns:a14="http://schemas.microsoft.com/office/drawing/2010/main" val="0"/>
              </a:ext>
            </a:extLst>
          </a:blip>
          <a:stretch>
            <a:fillRect/>
          </a:stretch>
        </p:blipFill>
        <p:spPr>
          <a:xfrm>
            <a:off x="557784" y="2982693"/>
            <a:ext cx="11164824" cy="2986590"/>
          </a:xfrm>
          <a:prstGeom prst="rect">
            <a:avLst/>
          </a:prstGeom>
        </p:spPr>
      </p:pic>
    </p:spTree>
    <p:extLst>
      <p:ext uri="{BB962C8B-B14F-4D97-AF65-F5344CB8AC3E}">
        <p14:creationId xmlns:p14="http://schemas.microsoft.com/office/powerpoint/2010/main" val="2380709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6654-C6E8-CA46-9B2C-DA8146A30642}"/>
              </a:ext>
            </a:extLst>
          </p:cNvPr>
          <p:cNvSpPr>
            <a:spLocks noGrp="1"/>
          </p:cNvSpPr>
          <p:nvPr>
            <p:ph type="title"/>
          </p:nvPr>
        </p:nvSpPr>
        <p:spPr/>
        <p:txBody>
          <a:bodyPr/>
          <a:lstStyle/>
          <a:p>
            <a:r>
              <a:rPr lang="en-FR" dirty="0"/>
              <a:t>4.Methodology</a:t>
            </a:r>
          </a:p>
        </p:txBody>
      </p:sp>
      <p:sp>
        <p:nvSpPr>
          <p:cNvPr id="3" name="Content Placeholder 2">
            <a:extLst>
              <a:ext uri="{FF2B5EF4-FFF2-40B4-BE49-F238E27FC236}">
                <a16:creationId xmlns:a16="http://schemas.microsoft.com/office/drawing/2014/main" id="{B54395D8-03AD-3A40-9163-288A528186CC}"/>
              </a:ext>
            </a:extLst>
          </p:cNvPr>
          <p:cNvSpPr>
            <a:spLocks noGrp="1"/>
          </p:cNvSpPr>
          <p:nvPr>
            <p:ph idx="1"/>
          </p:nvPr>
        </p:nvSpPr>
        <p:spPr/>
        <p:txBody>
          <a:bodyPr/>
          <a:lstStyle/>
          <a:p>
            <a:r>
              <a:rPr lang="en-FR" dirty="0"/>
              <a:t>4.1 Data Cleansing</a:t>
            </a:r>
          </a:p>
          <a:p>
            <a:r>
              <a:rPr lang="en-FR" dirty="0"/>
              <a:t>4.2 Data Exploration</a:t>
            </a:r>
          </a:p>
          <a:p>
            <a:r>
              <a:rPr lang="en-FR" dirty="0"/>
              <a:t>4.3 Machine Learning methodology</a:t>
            </a:r>
          </a:p>
        </p:txBody>
      </p:sp>
    </p:spTree>
    <p:extLst>
      <p:ext uri="{BB962C8B-B14F-4D97-AF65-F5344CB8AC3E}">
        <p14:creationId xmlns:p14="http://schemas.microsoft.com/office/powerpoint/2010/main" val="2913213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3F0A9A-2D16-B040-8791-12262A2C55CE}"/>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dirty="0"/>
              <a:t>4.1Data Cleansing</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DD86428B-DB80-754E-B996-1B9CA4951576}"/>
              </a:ext>
            </a:extLst>
          </p:cNvPr>
          <p:cNvSpPr>
            <a:spLocks noGrp="1"/>
          </p:cNvSpPr>
          <p:nvPr>
            <p:ph idx="1"/>
          </p:nvPr>
        </p:nvSpPr>
        <p:spPr>
          <a:xfrm>
            <a:off x="5351164" y="586822"/>
            <a:ext cx="6002636" cy="1645920"/>
          </a:xfrm>
        </p:spPr>
        <p:txBody>
          <a:bodyPr anchor="ctr">
            <a:normAutofit fontScale="92500" lnSpcReduction="20000"/>
          </a:bodyPr>
          <a:lstStyle/>
          <a:p>
            <a:pPr marL="0" indent="0">
              <a:buNone/>
            </a:pPr>
            <a:endParaRPr lang="en-US" sz="1800" dirty="0"/>
          </a:p>
          <a:p>
            <a:pPr marL="0" indent="0">
              <a:buNone/>
            </a:pPr>
            <a:r>
              <a:rPr lang="en-US" sz="1800" dirty="0"/>
              <a:t>To analyze the data we performed a technique in which Categorical Data is transformed into Numerical Data for Machine Learning algorithms. This technique is called </a:t>
            </a:r>
            <a:r>
              <a:rPr lang="en-US" sz="1800" b="1" dirty="0"/>
              <a:t>One hot encoding</a:t>
            </a:r>
            <a:r>
              <a:rPr lang="en-US" sz="1800" dirty="0"/>
              <a:t>. For each of the neighborhoods, individual venues were turned into the frequency at how many of those Venues located in each neighborhood.</a:t>
            </a:r>
          </a:p>
          <a:p>
            <a:pPr marL="0" indent="0">
              <a:buNone/>
            </a:pPr>
            <a:endParaRPr lang="en-FR" sz="1800" dirty="0"/>
          </a:p>
          <a:p>
            <a:pPr marL="0" indent="0">
              <a:buNone/>
            </a:pPr>
            <a:endParaRPr lang="en-FR" sz="1800" dirty="0"/>
          </a:p>
        </p:txBody>
      </p:sp>
      <p:pic>
        <p:nvPicPr>
          <p:cNvPr id="8" name="Image 17" descr="Une image contenant table&#10;&#10;Description générée automatiquement">
            <a:extLst>
              <a:ext uri="{FF2B5EF4-FFF2-40B4-BE49-F238E27FC236}">
                <a16:creationId xmlns:a16="http://schemas.microsoft.com/office/drawing/2014/main" id="{861B3729-9B1F-694C-AEB0-564609E8D482}"/>
              </a:ext>
            </a:extLst>
          </p:cNvPr>
          <p:cNvPicPr/>
          <p:nvPr/>
        </p:nvPicPr>
        <p:blipFill>
          <a:blip r:embed="rId2">
            <a:extLst>
              <a:ext uri="{28A0092B-C50C-407E-A947-70E740481C1C}">
                <a14:useLocalDpi xmlns:a14="http://schemas.microsoft.com/office/drawing/2010/main" val="0"/>
              </a:ext>
            </a:extLst>
          </a:blip>
          <a:stretch>
            <a:fillRect/>
          </a:stretch>
        </p:blipFill>
        <p:spPr>
          <a:xfrm>
            <a:off x="557784" y="3010605"/>
            <a:ext cx="11164824" cy="2930765"/>
          </a:xfrm>
          <a:prstGeom prst="rect">
            <a:avLst/>
          </a:prstGeom>
        </p:spPr>
      </p:pic>
    </p:spTree>
    <p:extLst>
      <p:ext uri="{BB962C8B-B14F-4D97-AF65-F5344CB8AC3E}">
        <p14:creationId xmlns:p14="http://schemas.microsoft.com/office/powerpoint/2010/main" val="4045990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3F0A9A-2D16-B040-8791-12262A2C55CE}"/>
              </a:ext>
            </a:extLst>
          </p:cNvPr>
          <p:cNvSpPr>
            <a:spLocks noGrp="1"/>
          </p:cNvSpPr>
          <p:nvPr>
            <p:ph type="title"/>
          </p:nvPr>
        </p:nvSpPr>
        <p:spPr>
          <a:xfrm>
            <a:off x="1046746" y="586822"/>
            <a:ext cx="3560252" cy="1645920"/>
          </a:xfrm>
        </p:spPr>
        <p:txBody>
          <a:bodyPr vert="horz" lIns="91440" tIns="45720" rIns="91440" bIns="45720" rtlCol="0">
            <a:normAutofit/>
          </a:bodyPr>
          <a:lstStyle/>
          <a:p>
            <a:r>
              <a:rPr lang="en-US" sz="3200" dirty="0"/>
              <a:t>4.2Data exploration</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a:extLst>
              <a:ext uri="{FF2B5EF4-FFF2-40B4-BE49-F238E27FC236}">
                <a16:creationId xmlns:a16="http://schemas.microsoft.com/office/drawing/2014/main" id="{DD86428B-DB80-754E-B996-1B9CA4951576}"/>
              </a:ext>
            </a:extLst>
          </p:cNvPr>
          <p:cNvSpPr>
            <a:spLocks noGrp="1"/>
          </p:cNvSpPr>
          <p:nvPr>
            <p:ph idx="1"/>
          </p:nvPr>
        </p:nvSpPr>
        <p:spPr>
          <a:xfrm>
            <a:off x="5351164" y="586822"/>
            <a:ext cx="6002636" cy="1645920"/>
          </a:xfrm>
        </p:spPr>
        <p:txBody>
          <a:bodyPr anchor="ctr">
            <a:normAutofit/>
          </a:bodyPr>
          <a:lstStyle/>
          <a:p>
            <a:pPr marL="0" indent="0">
              <a:buNone/>
            </a:pPr>
            <a:endParaRPr lang="en-US" sz="1800" dirty="0"/>
          </a:p>
          <a:p>
            <a:r>
              <a:rPr lang="en-FR" sz="1800" dirty="0"/>
              <a:t>For each neighborhood, we calculate the frequency of each venue as we can in this sample of our dataset</a:t>
            </a:r>
          </a:p>
          <a:p>
            <a:pPr marL="0" indent="0">
              <a:buNone/>
            </a:pPr>
            <a:endParaRPr lang="en-FR" sz="1800" dirty="0"/>
          </a:p>
          <a:p>
            <a:pPr marL="0" indent="0">
              <a:buNone/>
            </a:pPr>
            <a:endParaRPr lang="en-FR" sz="1800" dirty="0"/>
          </a:p>
        </p:txBody>
      </p:sp>
      <p:pic>
        <p:nvPicPr>
          <p:cNvPr id="9" name="Content Placeholder 3" descr="Graphical user interface, application&#10;&#10;Description automatically generated">
            <a:extLst>
              <a:ext uri="{FF2B5EF4-FFF2-40B4-BE49-F238E27FC236}">
                <a16:creationId xmlns:a16="http://schemas.microsoft.com/office/drawing/2014/main" id="{8C791356-742D-BB48-BCBF-2C476D83CCCC}"/>
              </a:ext>
            </a:extLst>
          </p:cNvPr>
          <p:cNvPicPr>
            <a:picLocks noChangeAspect="1"/>
          </p:cNvPicPr>
          <p:nvPr/>
        </p:nvPicPr>
        <p:blipFill>
          <a:blip r:embed="rId2"/>
          <a:stretch>
            <a:fillRect/>
          </a:stretch>
        </p:blipFill>
        <p:spPr>
          <a:xfrm>
            <a:off x="1243013" y="2676139"/>
            <a:ext cx="2459666" cy="3595039"/>
          </a:xfrm>
          <a:prstGeom prst="rect">
            <a:avLst/>
          </a:prstGeom>
        </p:spPr>
      </p:pic>
      <p:pic>
        <p:nvPicPr>
          <p:cNvPr id="10" name="Content Placeholder 8" descr="Table&#10;&#10;Description automatically generated">
            <a:extLst>
              <a:ext uri="{FF2B5EF4-FFF2-40B4-BE49-F238E27FC236}">
                <a16:creationId xmlns:a16="http://schemas.microsoft.com/office/drawing/2014/main" id="{CBDBAC71-8B7F-E44F-81FF-51F3B4E29A1C}"/>
              </a:ext>
            </a:extLst>
          </p:cNvPr>
          <p:cNvPicPr>
            <a:picLocks noChangeAspect="1"/>
          </p:cNvPicPr>
          <p:nvPr/>
        </p:nvPicPr>
        <p:blipFill rotWithShape="1">
          <a:blip r:embed="rId3"/>
          <a:srcRect l="1177" r="3134" b="-1"/>
          <a:stretch/>
        </p:blipFill>
        <p:spPr>
          <a:xfrm>
            <a:off x="3963359" y="2767580"/>
            <a:ext cx="7390441" cy="3604646"/>
          </a:xfrm>
          <a:prstGeom prst="rect">
            <a:avLst/>
          </a:prstGeom>
        </p:spPr>
      </p:pic>
    </p:spTree>
    <p:extLst>
      <p:ext uri="{BB962C8B-B14F-4D97-AF65-F5344CB8AC3E}">
        <p14:creationId xmlns:p14="http://schemas.microsoft.com/office/powerpoint/2010/main" val="4075900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68C5D-3434-3646-9789-5C8D19DEEBE3}"/>
              </a:ext>
            </a:extLst>
          </p:cNvPr>
          <p:cNvSpPr>
            <a:spLocks noGrp="1"/>
          </p:cNvSpPr>
          <p:nvPr>
            <p:ph type="title"/>
          </p:nvPr>
        </p:nvSpPr>
        <p:spPr>
          <a:xfrm>
            <a:off x="838200" y="585216"/>
            <a:ext cx="10515600" cy="1325563"/>
          </a:xfrm>
        </p:spPr>
        <p:txBody>
          <a:bodyPr>
            <a:normAutofit/>
          </a:bodyPr>
          <a:lstStyle/>
          <a:p>
            <a:r>
              <a:rPr lang="en-FR">
                <a:solidFill>
                  <a:schemeClr val="bg1"/>
                </a:solidFill>
              </a:rPr>
              <a:t>10 most common venues per Neighborhoods</a:t>
            </a:r>
          </a:p>
        </p:txBody>
      </p:sp>
      <p:pic>
        <p:nvPicPr>
          <p:cNvPr id="5" name="Content Placeholder 4" descr="Table&#10;&#10;Description automatically generated">
            <a:extLst>
              <a:ext uri="{FF2B5EF4-FFF2-40B4-BE49-F238E27FC236}">
                <a16:creationId xmlns:a16="http://schemas.microsoft.com/office/drawing/2014/main" id="{5E177716-6CD4-4148-B06E-B198DB83C2D0}"/>
              </a:ext>
            </a:extLst>
          </p:cNvPr>
          <p:cNvPicPr>
            <a:picLocks noChangeAspect="1"/>
          </p:cNvPicPr>
          <p:nvPr/>
        </p:nvPicPr>
        <p:blipFill rotWithShape="1">
          <a:blip r:embed="rId2"/>
          <a:srcRect r="10548" b="-3"/>
          <a:stretch/>
        </p:blipFill>
        <p:spPr>
          <a:xfrm>
            <a:off x="548639" y="2257425"/>
            <a:ext cx="7380924" cy="4414838"/>
          </a:xfrm>
          <a:prstGeom prst="rect">
            <a:avLst/>
          </a:prstGeom>
        </p:spPr>
      </p:pic>
      <p:sp>
        <p:nvSpPr>
          <p:cNvPr id="9" name="Content Placeholder 8">
            <a:extLst>
              <a:ext uri="{FF2B5EF4-FFF2-40B4-BE49-F238E27FC236}">
                <a16:creationId xmlns:a16="http://schemas.microsoft.com/office/drawing/2014/main" id="{D9FD823E-EECE-4B06-9C62-CFF7BA13C632}"/>
              </a:ext>
            </a:extLst>
          </p:cNvPr>
          <p:cNvSpPr>
            <a:spLocks noGrp="1"/>
          </p:cNvSpPr>
          <p:nvPr>
            <p:ph idx="1"/>
          </p:nvPr>
        </p:nvSpPr>
        <p:spPr>
          <a:xfrm>
            <a:off x="8115300" y="2257996"/>
            <a:ext cx="3528061" cy="1801369"/>
          </a:xfrm>
        </p:spPr>
        <p:txBody>
          <a:bodyPr anchor="ctr">
            <a:normAutofit/>
          </a:bodyPr>
          <a:lstStyle/>
          <a:p>
            <a:pPr marL="0" indent="0">
              <a:buNone/>
            </a:pPr>
            <a:r>
              <a:rPr lang="en-US" sz="2200" dirty="0"/>
              <a:t>For each neighborhood according to the frequency we get the most common venues</a:t>
            </a:r>
          </a:p>
        </p:txBody>
      </p:sp>
    </p:spTree>
    <p:extLst>
      <p:ext uri="{BB962C8B-B14F-4D97-AF65-F5344CB8AC3E}">
        <p14:creationId xmlns:p14="http://schemas.microsoft.com/office/powerpoint/2010/main" val="270535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0D208F-E2A5-7742-BA26-2C4A97DF117B}"/>
              </a:ext>
            </a:extLst>
          </p:cNvPr>
          <p:cNvSpPr>
            <a:spLocks noGrp="1"/>
          </p:cNvSpPr>
          <p:nvPr>
            <p:ph type="title"/>
          </p:nvPr>
        </p:nvSpPr>
        <p:spPr>
          <a:xfrm>
            <a:off x="594360" y="640263"/>
            <a:ext cx="3822192" cy="1344975"/>
          </a:xfrm>
        </p:spPr>
        <p:txBody>
          <a:bodyPr>
            <a:normAutofit/>
          </a:bodyPr>
          <a:lstStyle/>
          <a:p>
            <a:r>
              <a:rPr lang="en-FR" sz="3300">
                <a:solidFill>
                  <a:schemeClr val="bg1"/>
                </a:solidFill>
              </a:rPr>
              <a:t>4.3 Machine Learning Methodology </a:t>
            </a: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3EF5279-3143-454B-A337-A7FF220D0672}"/>
              </a:ext>
            </a:extLst>
          </p:cNvPr>
          <p:cNvSpPr>
            <a:spLocks noGrp="1"/>
          </p:cNvSpPr>
          <p:nvPr>
            <p:ph idx="1"/>
          </p:nvPr>
        </p:nvSpPr>
        <p:spPr>
          <a:xfrm>
            <a:off x="593610" y="2121763"/>
            <a:ext cx="3822192" cy="3773010"/>
          </a:xfrm>
        </p:spPr>
        <p:txBody>
          <a:bodyPr>
            <a:normAutofit/>
          </a:bodyPr>
          <a:lstStyle/>
          <a:p>
            <a:r>
              <a:rPr lang="en-GB" sz="2000" dirty="0">
                <a:solidFill>
                  <a:schemeClr val="bg1"/>
                </a:solidFill>
              </a:rPr>
              <a:t>We need Find a way to group neighbourhoods according to their similarities</a:t>
            </a:r>
          </a:p>
          <a:p>
            <a:r>
              <a:rPr lang="en-GB" sz="2000" dirty="0">
                <a:solidFill>
                  <a:schemeClr val="bg1"/>
                </a:solidFill>
              </a:rPr>
              <a:t>The </a:t>
            </a:r>
            <a:r>
              <a:rPr lang="en-GB" sz="2000" dirty="0" err="1">
                <a:solidFill>
                  <a:schemeClr val="bg1"/>
                </a:solidFill>
              </a:rPr>
              <a:t>Kmeans</a:t>
            </a:r>
            <a:r>
              <a:rPr lang="en-GB" sz="2000" dirty="0">
                <a:solidFill>
                  <a:schemeClr val="bg1"/>
                </a:solidFill>
              </a:rPr>
              <a:t> seem to be a good way to get the expected results let’s explore it the next section </a:t>
            </a:r>
            <a:endParaRPr lang="en-FR" sz="2000" dirty="0">
              <a:solidFill>
                <a:schemeClr val="bg1"/>
              </a:solidFill>
            </a:endParaRPr>
          </a:p>
        </p:txBody>
      </p:sp>
      <p:pic>
        <p:nvPicPr>
          <p:cNvPr id="5" name="Picture 4" descr="A close - up of a sign&#10;&#10;Description automatically generated with low confidence">
            <a:extLst>
              <a:ext uri="{FF2B5EF4-FFF2-40B4-BE49-F238E27FC236}">
                <a16:creationId xmlns:a16="http://schemas.microsoft.com/office/drawing/2014/main" id="{CB3F3BBA-6E31-1449-80E8-B22D09B3E497}"/>
              </a:ext>
            </a:extLst>
          </p:cNvPr>
          <p:cNvPicPr>
            <a:picLocks noChangeAspect="1"/>
          </p:cNvPicPr>
          <p:nvPr/>
        </p:nvPicPr>
        <p:blipFill>
          <a:blip r:embed="rId2"/>
          <a:stretch>
            <a:fillRect/>
          </a:stretch>
        </p:blipFill>
        <p:spPr>
          <a:xfrm>
            <a:off x="5110716" y="976481"/>
            <a:ext cx="6596652" cy="4749589"/>
          </a:xfrm>
          <a:prstGeom prst="rect">
            <a:avLst/>
          </a:prstGeom>
        </p:spPr>
      </p:pic>
    </p:spTree>
    <p:extLst>
      <p:ext uri="{BB962C8B-B14F-4D97-AF65-F5344CB8AC3E}">
        <p14:creationId xmlns:p14="http://schemas.microsoft.com/office/powerpoint/2010/main" val="1955449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ed bus on the street&#10;&#10;Description automatically generated with medium confidence">
            <a:extLst>
              <a:ext uri="{FF2B5EF4-FFF2-40B4-BE49-F238E27FC236}">
                <a16:creationId xmlns:a16="http://schemas.microsoft.com/office/drawing/2014/main" id="{A608BCAA-8389-9D47-8292-7751BFE4F210}"/>
              </a:ext>
            </a:extLst>
          </p:cNvPr>
          <p:cNvPicPr>
            <a:picLocks noChangeAspect="1"/>
          </p:cNvPicPr>
          <p:nvPr/>
        </p:nvPicPr>
        <p:blipFill rotWithShape="1">
          <a:blip r:embed="rId2"/>
          <a:srcRect t="37882" b="24571"/>
          <a:stretch/>
        </p:blipFill>
        <p:spPr>
          <a:xfrm>
            <a:off x="-1" y="10"/>
            <a:ext cx="12192000" cy="6857990"/>
          </a:xfrm>
          <a:prstGeom prst="rect">
            <a:avLst/>
          </a:prstGeom>
        </p:spPr>
      </p:pic>
      <p:sp>
        <p:nvSpPr>
          <p:cNvPr id="1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C705CC3-5482-AE49-AEFB-C138B6EEEB2F}"/>
              </a:ext>
            </a:extLst>
          </p:cNvPr>
          <p:cNvSpPr>
            <a:spLocks noGrp="1"/>
          </p:cNvSpPr>
          <p:nvPr>
            <p:ph type="title"/>
          </p:nvPr>
        </p:nvSpPr>
        <p:spPr>
          <a:xfrm>
            <a:off x="709448" y="1913950"/>
            <a:ext cx="4204137" cy="1342754"/>
          </a:xfrm>
        </p:spPr>
        <p:txBody>
          <a:bodyPr>
            <a:normAutofit/>
          </a:bodyPr>
          <a:lstStyle/>
          <a:p>
            <a:pPr algn="ctr"/>
            <a:r>
              <a:rPr lang="en-FR" sz="3600"/>
              <a:t>5.Kmeans Clustering</a:t>
            </a:r>
          </a:p>
        </p:txBody>
      </p:sp>
      <p:cxnSp>
        <p:nvCxnSpPr>
          <p:cNvPr id="19" name="Straight Connector 1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2A99018-A3FB-A442-9A92-2D68A79A8630}"/>
              </a:ext>
            </a:extLst>
          </p:cNvPr>
          <p:cNvSpPr>
            <a:spLocks noGrp="1"/>
          </p:cNvSpPr>
          <p:nvPr>
            <p:ph idx="1"/>
          </p:nvPr>
        </p:nvSpPr>
        <p:spPr>
          <a:xfrm>
            <a:off x="525516" y="3417573"/>
            <a:ext cx="4593021" cy="2619839"/>
          </a:xfrm>
        </p:spPr>
        <p:txBody>
          <a:bodyPr anchor="ctr">
            <a:normAutofit/>
          </a:bodyPr>
          <a:lstStyle/>
          <a:p>
            <a:r>
              <a:rPr lang="en-FR" sz="1800"/>
              <a:t>5.1 Kmeans definition</a:t>
            </a:r>
          </a:p>
          <a:p>
            <a:r>
              <a:rPr lang="en-FR" sz="1800"/>
              <a:t>5.2 Optimization of our model</a:t>
            </a:r>
          </a:p>
          <a:p>
            <a:r>
              <a:rPr lang="en-FR" sz="1800"/>
              <a:t>5.3 Description of our cluster</a:t>
            </a:r>
          </a:p>
        </p:txBody>
      </p:sp>
    </p:spTree>
    <p:extLst>
      <p:ext uri="{BB962C8B-B14F-4D97-AF65-F5344CB8AC3E}">
        <p14:creationId xmlns:p14="http://schemas.microsoft.com/office/powerpoint/2010/main" val="2585816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mountain, outdoor, city, overlooking&#10;&#10;Description automatically generated">
            <a:extLst>
              <a:ext uri="{FF2B5EF4-FFF2-40B4-BE49-F238E27FC236}">
                <a16:creationId xmlns:a16="http://schemas.microsoft.com/office/drawing/2014/main" id="{D290B1CF-DA8F-3241-B76E-322F0E9FACB1}"/>
              </a:ext>
            </a:extLst>
          </p:cNvPr>
          <p:cNvPicPr>
            <a:picLocks noChangeAspect="1"/>
          </p:cNvPicPr>
          <p:nvPr/>
        </p:nvPicPr>
        <p:blipFill rotWithShape="1">
          <a:blip r:embed="rId2"/>
          <a:srcRect t="6080" b="9651"/>
          <a:stretch/>
        </p:blipFill>
        <p:spPr>
          <a:xfrm>
            <a:off x="-1" y="10"/>
            <a:ext cx="12192000" cy="6857990"/>
          </a:xfrm>
          <a:prstGeom prst="rect">
            <a:avLst/>
          </a:prstGeom>
        </p:spPr>
      </p:pic>
      <p:sp>
        <p:nvSpPr>
          <p:cNvPr id="3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FCE68E67-2AA1-1846-9E66-E0423DF7472A}"/>
              </a:ext>
            </a:extLst>
          </p:cNvPr>
          <p:cNvSpPr>
            <a:spLocks noGrp="1"/>
          </p:cNvSpPr>
          <p:nvPr>
            <p:ph type="title"/>
          </p:nvPr>
        </p:nvSpPr>
        <p:spPr>
          <a:xfrm>
            <a:off x="709448" y="1913950"/>
            <a:ext cx="4204137" cy="1342754"/>
          </a:xfrm>
        </p:spPr>
        <p:txBody>
          <a:bodyPr>
            <a:normAutofit/>
          </a:bodyPr>
          <a:lstStyle/>
          <a:p>
            <a:pPr algn="ctr"/>
            <a:r>
              <a:rPr lang="en-FR" sz="3600"/>
              <a:t>Houston </a:t>
            </a:r>
          </a:p>
        </p:txBody>
      </p:sp>
      <p:cxnSp>
        <p:nvCxnSpPr>
          <p:cNvPr id="33" name="Straight Connector 3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6AEE683-1088-704F-ACA5-5ABFC6DE4550}"/>
              </a:ext>
            </a:extLst>
          </p:cNvPr>
          <p:cNvSpPr>
            <a:spLocks noGrp="1"/>
          </p:cNvSpPr>
          <p:nvPr>
            <p:ph idx="1"/>
          </p:nvPr>
        </p:nvSpPr>
        <p:spPr>
          <a:xfrm>
            <a:off x="525516" y="3417573"/>
            <a:ext cx="4593021" cy="2619839"/>
          </a:xfrm>
        </p:spPr>
        <p:txBody>
          <a:bodyPr anchor="ctr">
            <a:normAutofit/>
          </a:bodyPr>
          <a:lstStyle/>
          <a:p>
            <a:r>
              <a:rPr lang="en-FR" sz="1800"/>
              <a:t>Most populated city in the US state of Texas with 2.3 millions of residents</a:t>
            </a:r>
          </a:p>
          <a:p>
            <a:r>
              <a:rPr lang="en-FR" sz="1800"/>
              <a:t>High ethnic diversity(37% Anglo, 36% Hispanic, 17% African American)</a:t>
            </a:r>
          </a:p>
          <a:p>
            <a:r>
              <a:rPr lang="en-GB" sz="1800"/>
              <a:t>A major touristic placeHouston received approximately 17.5 million visitors in 201</a:t>
            </a:r>
            <a:endParaRPr lang="en-FR" sz="1800"/>
          </a:p>
          <a:p>
            <a:endParaRPr lang="en-FR" sz="1800"/>
          </a:p>
        </p:txBody>
      </p:sp>
    </p:spTree>
    <p:extLst>
      <p:ext uri="{BB962C8B-B14F-4D97-AF65-F5344CB8AC3E}">
        <p14:creationId xmlns:p14="http://schemas.microsoft.com/office/powerpoint/2010/main" val="2414943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6775DB-7546-4D48-818A-FB15F0165042}"/>
              </a:ext>
            </a:extLst>
          </p:cNvPr>
          <p:cNvSpPr>
            <a:spLocks noGrp="1"/>
          </p:cNvSpPr>
          <p:nvPr>
            <p:ph type="title"/>
          </p:nvPr>
        </p:nvSpPr>
        <p:spPr>
          <a:xfrm>
            <a:off x="1115568" y="548640"/>
            <a:ext cx="10168128" cy="1179576"/>
          </a:xfrm>
        </p:spPr>
        <p:txBody>
          <a:bodyPr>
            <a:normAutofit/>
          </a:bodyPr>
          <a:lstStyle/>
          <a:p>
            <a:r>
              <a:rPr lang="en-FR" sz="4000"/>
              <a:t>5.1 W</a:t>
            </a:r>
            <a:r>
              <a:rPr lang="en-GB" sz="4000"/>
              <a:t>h</a:t>
            </a:r>
            <a:r>
              <a:rPr lang="en-FR" sz="4000"/>
              <a:t>at </a:t>
            </a:r>
            <a:r>
              <a:rPr lang="en-GB" sz="4000"/>
              <a:t>is the Kmeans clustering ? </a:t>
            </a:r>
            <a:endParaRPr lang="en-FR" sz="4000"/>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 3">
            <a:extLst>
              <a:ext uri="{FF2B5EF4-FFF2-40B4-BE49-F238E27FC236}">
                <a16:creationId xmlns:a16="http://schemas.microsoft.com/office/drawing/2014/main" id="{F7CEA6EF-9FD5-5341-8D3D-703A889BC4B2}"/>
              </a:ext>
            </a:extLst>
          </p:cNvPr>
          <p:cNvPicPr/>
          <p:nvPr/>
        </p:nvPicPr>
        <p:blipFill rotWithShape="1">
          <a:blip r:embed="rId2" cstate="print">
            <a:extLst>
              <a:ext uri="{28A0092B-C50C-407E-A947-70E740481C1C}">
                <a14:useLocalDpi xmlns:a14="http://schemas.microsoft.com/office/drawing/2010/main" val="0"/>
              </a:ext>
            </a:extLst>
          </a:blip>
          <a:srcRect t="12725"/>
          <a:stretch/>
        </p:blipFill>
        <p:spPr>
          <a:xfrm>
            <a:off x="626850" y="2018807"/>
            <a:ext cx="11164399" cy="4192862"/>
          </a:xfrm>
          <a:prstGeom prst="rect">
            <a:avLst/>
          </a:prstGeom>
        </p:spPr>
      </p:pic>
      <p:sp>
        <p:nvSpPr>
          <p:cNvPr id="5" name="TextBox 4">
            <a:extLst>
              <a:ext uri="{FF2B5EF4-FFF2-40B4-BE49-F238E27FC236}">
                <a16:creationId xmlns:a16="http://schemas.microsoft.com/office/drawing/2014/main" id="{9321F4F5-1A04-2F46-99EB-689BCFCF6A55}"/>
              </a:ext>
            </a:extLst>
          </p:cNvPr>
          <p:cNvSpPr txBox="1"/>
          <p:nvPr/>
        </p:nvSpPr>
        <p:spPr>
          <a:xfrm>
            <a:off x="626850" y="6266755"/>
            <a:ext cx="3771900" cy="646331"/>
          </a:xfrm>
          <a:prstGeom prst="rect">
            <a:avLst/>
          </a:prstGeom>
          <a:noFill/>
        </p:spPr>
        <p:txBody>
          <a:bodyPr wrap="square" rtlCol="0">
            <a:spAutoFit/>
          </a:bodyPr>
          <a:lstStyle/>
          <a:p>
            <a:r>
              <a:rPr lang="en-FR"/>
              <a:t>Source IBM coursera class project capstome</a:t>
            </a:r>
            <a:endParaRPr lang="en-FR" dirty="0"/>
          </a:p>
        </p:txBody>
      </p:sp>
    </p:spTree>
    <p:extLst>
      <p:ext uri="{BB962C8B-B14F-4D97-AF65-F5344CB8AC3E}">
        <p14:creationId xmlns:p14="http://schemas.microsoft.com/office/powerpoint/2010/main" val="167907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22">
            <a:extLst>
              <a:ext uri="{FF2B5EF4-FFF2-40B4-BE49-F238E27FC236}">
                <a16:creationId xmlns:a16="http://schemas.microsoft.com/office/drawing/2014/main" id="{63376C01-F138-004C-A2B0-CFB76337F1C4}"/>
              </a:ext>
            </a:extLst>
          </p:cNvPr>
          <p:cNvPicPr/>
          <p:nvPr/>
        </p:nvPicPr>
        <p:blipFill rotWithShape="1">
          <a:blip r:embed="rId2">
            <a:extLst>
              <a:ext uri="{28A0092B-C50C-407E-A947-70E740481C1C}">
                <a14:useLocalDpi xmlns:a14="http://schemas.microsoft.com/office/drawing/2010/main" val="0"/>
              </a:ext>
            </a:extLst>
          </a:blip>
          <a:srcRect l="6054" r="2275"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22" name="Freeform: Shape 2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C879E41-8A51-3C40-A62A-6E7091ADF5CC}"/>
              </a:ext>
            </a:extLst>
          </p:cNvPr>
          <p:cNvSpPr>
            <a:spLocks noGrp="1"/>
          </p:cNvSpPr>
          <p:nvPr>
            <p:ph type="title"/>
          </p:nvPr>
        </p:nvSpPr>
        <p:spPr>
          <a:xfrm>
            <a:off x="371094" y="1161288"/>
            <a:ext cx="3438144" cy="1125728"/>
          </a:xfrm>
        </p:spPr>
        <p:txBody>
          <a:bodyPr anchor="b">
            <a:normAutofit/>
          </a:bodyPr>
          <a:lstStyle/>
          <a:p>
            <a:r>
              <a:rPr lang="en-FR" sz="2600"/>
              <a:t>5.2 Optimization of our model: silhoutte score</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9BE7E9-A6D9-3340-8F22-C7974F24A896}"/>
              </a:ext>
            </a:extLst>
          </p:cNvPr>
          <p:cNvSpPr>
            <a:spLocks noGrp="1"/>
          </p:cNvSpPr>
          <p:nvPr>
            <p:ph idx="1"/>
          </p:nvPr>
        </p:nvSpPr>
        <p:spPr>
          <a:xfrm>
            <a:off x="371094" y="2718054"/>
            <a:ext cx="3438906" cy="3207258"/>
          </a:xfrm>
        </p:spPr>
        <p:txBody>
          <a:bodyPr anchor="t">
            <a:normAutofit/>
          </a:bodyPr>
          <a:lstStyle/>
          <a:p>
            <a:r>
              <a:rPr lang="en-FR" sz="1700"/>
              <a:t>Definition:</a:t>
            </a:r>
            <a:r>
              <a:rPr lang="en-GB" sz="1700"/>
              <a:t>The Silhouette Coefficient is calculated using the mean intra-cluster distance (</a:t>
            </a:r>
            <a:r>
              <a:rPr lang="en-GB" sz="1700">
                <a:effectLst/>
              </a:rPr>
              <a:t>a</a:t>
            </a:r>
            <a:r>
              <a:rPr lang="en-GB" sz="1700"/>
              <a:t>) and the mean nearest-cluster distance (</a:t>
            </a:r>
            <a:r>
              <a:rPr lang="en-GB" sz="1700">
                <a:effectLst/>
              </a:rPr>
              <a:t>b</a:t>
            </a:r>
            <a:r>
              <a:rPr lang="en-GB" sz="1700"/>
              <a:t>) for each sample. </a:t>
            </a:r>
          </a:p>
          <a:p>
            <a:r>
              <a:rPr lang="en-GB" sz="1700"/>
              <a:t>It’s presented as the most accurate method to optimize a Kmeans according to the book “hands-on)Machine Learning wih scikit Learn, Aurélien Géron”</a:t>
            </a:r>
          </a:p>
          <a:p>
            <a:r>
              <a:rPr lang="en-GB" sz="1700"/>
              <a:t>We get an optimum for 4 clusters</a:t>
            </a:r>
          </a:p>
          <a:p>
            <a:pPr marL="0" indent="0">
              <a:buNone/>
            </a:pPr>
            <a:endParaRPr lang="en-GB" sz="1700"/>
          </a:p>
        </p:txBody>
      </p:sp>
    </p:spTree>
    <p:extLst>
      <p:ext uri="{BB962C8B-B14F-4D97-AF65-F5344CB8AC3E}">
        <p14:creationId xmlns:p14="http://schemas.microsoft.com/office/powerpoint/2010/main" val="250086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B5EBBC7-F613-EF47-BCE7-6A3A8A291CBA}"/>
              </a:ext>
            </a:extLst>
          </p:cNvPr>
          <p:cNvSpPr>
            <a:spLocks noGrp="1"/>
          </p:cNvSpPr>
          <p:nvPr>
            <p:ph type="title"/>
          </p:nvPr>
        </p:nvSpPr>
        <p:spPr>
          <a:xfrm>
            <a:off x="1115568" y="548640"/>
            <a:ext cx="10168128" cy="1179576"/>
          </a:xfrm>
        </p:spPr>
        <p:txBody>
          <a:bodyPr>
            <a:normAutofit/>
          </a:bodyPr>
          <a:lstStyle/>
          <a:p>
            <a:r>
              <a:rPr lang="en-FR" sz="4000" dirty="0"/>
              <a:t>5.3 Description of our clsuer</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8EE18427-A8FE-5944-8E43-385EA4D11821}"/>
              </a:ext>
            </a:extLst>
          </p:cNvPr>
          <p:cNvSpPr>
            <a:spLocks noGrp="1"/>
          </p:cNvSpPr>
          <p:nvPr>
            <p:ph idx="1"/>
          </p:nvPr>
        </p:nvSpPr>
        <p:spPr>
          <a:xfrm>
            <a:off x="7917490" y="2276856"/>
            <a:ext cx="3872243" cy="1151001"/>
          </a:xfrm>
        </p:spPr>
        <p:txBody>
          <a:bodyPr anchor="ctr">
            <a:normAutofit/>
          </a:bodyPr>
          <a:lstStyle/>
          <a:p>
            <a:r>
              <a:rPr lang="en-FR" sz="1800" dirty="0"/>
              <a:t>After clusering we createds a column with the cluster corresponding to the neighborhoods</a:t>
            </a:r>
          </a:p>
          <a:p>
            <a:pPr marL="0" indent="0">
              <a:buNone/>
            </a:pPr>
            <a:endParaRPr lang="en-FR" sz="1800" dirty="0"/>
          </a:p>
        </p:txBody>
      </p:sp>
      <p:pic>
        <p:nvPicPr>
          <p:cNvPr id="13" name="Image 24" descr="Une image contenant table&#10;&#10;Description générée automatiquement">
            <a:extLst>
              <a:ext uri="{FF2B5EF4-FFF2-40B4-BE49-F238E27FC236}">
                <a16:creationId xmlns:a16="http://schemas.microsoft.com/office/drawing/2014/main" id="{85FC8E25-3AD0-1449-BEC6-0132B5CA2CAB}"/>
              </a:ext>
            </a:extLst>
          </p:cNvPr>
          <p:cNvPicPr/>
          <p:nvPr/>
        </p:nvPicPr>
        <p:blipFill>
          <a:blip r:embed="rId2">
            <a:extLst>
              <a:ext uri="{28A0092B-C50C-407E-A947-70E740481C1C}">
                <a14:useLocalDpi xmlns:a14="http://schemas.microsoft.com/office/drawing/2010/main" val="0"/>
              </a:ext>
            </a:extLst>
          </a:blip>
          <a:stretch>
            <a:fillRect/>
          </a:stretch>
        </p:blipFill>
        <p:spPr>
          <a:xfrm>
            <a:off x="626849" y="2245686"/>
            <a:ext cx="7131264" cy="4063674"/>
          </a:xfrm>
          <a:prstGeom prst="rect">
            <a:avLst/>
          </a:prstGeom>
        </p:spPr>
      </p:pic>
    </p:spTree>
    <p:extLst>
      <p:ext uri="{BB962C8B-B14F-4D97-AF65-F5344CB8AC3E}">
        <p14:creationId xmlns:p14="http://schemas.microsoft.com/office/powerpoint/2010/main" val="1379435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7719C-E712-BF44-9506-DAB373C1D4EC}"/>
              </a:ext>
            </a:extLst>
          </p:cNvPr>
          <p:cNvSpPr>
            <a:spLocks noGrp="1"/>
          </p:cNvSpPr>
          <p:nvPr>
            <p:ph type="title"/>
          </p:nvPr>
        </p:nvSpPr>
        <p:spPr>
          <a:xfrm>
            <a:off x="429768" y="411480"/>
            <a:ext cx="11201400" cy="1106424"/>
          </a:xfrm>
        </p:spPr>
        <p:txBody>
          <a:bodyPr>
            <a:normAutofit/>
          </a:bodyPr>
          <a:lstStyle/>
          <a:p>
            <a:r>
              <a:rPr lang="en-FR" sz="3600"/>
              <a:t>Vizualisation on Folium of our results</a:t>
            </a:r>
            <a:endParaRPr lang="en-FR" sz="3600" dirty="0"/>
          </a:p>
        </p:txBody>
      </p:sp>
      <p:sp>
        <p:nvSpPr>
          <p:cNvPr id="25" name="Rectangle 24">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 30">
            <a:extLst>
              <a:ext uri="{FF2B5EF4-FFF2-40B4-BE49-F238E27FC236}">
                <a16:creationId xmlns:a16="http://schemas.microsoft.com/office/drawing/2014/main" id="{0C0F17F4-7AE6-BD44-AD08-8780FB6A52AE}"/>
              </a:ext>
            </a:extLst>
          </p:cNvPr>
          <p:cNvPicPr/>
          <p:nvPr/>
        </p:nvPicPr>
        <p:blipFill rotWithShape="1">
          <a:blip r:embed="rId2">
            <a:extLst>
              <a:ext uri="{28A0092B-C50C-407E-A947-70E740481C1C}">
                <a14:useLocalDpi xmlns:a14="http://schemas.microsoft.com/office/drawing/2010/main" val="0"/>
              </a:ext>
            </a:extLst>
          </a:blip>
          <a:srcRect t="3683" r="-1" b="-1"/>
          <a:stretch/>
        </p:blipFill>
        <p:spPr>
          <a:xfrm>
            <a:off x="429768" y="1721922"/>
            <a:ext cx="6704891" cy="4520559"/>
          </a:xfrm>
          <a:prstGeom prst="rect">
            <a:avLst/>
          </a:prstGeom>
        </p:spPr>
      </p:pic>
      <p:sp useBgFill="1">
        <p:nvSpPr>
          <p:cNvPr id="27" name="Rectangle 26">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6114A8C7-FC5F-1A4D-A042-D3651A5D42B2}"/>
              </a:ext>
            </a:extLst>
          </p:cNvPr>
          <p:cNvSpPr>
            <a:spLocks noGrp="1"/>
          </p:cNvSpPr>
          <p:nvPr>
            <p:ph idx="1"/>
          </p:nvPr>
        </p:nvSpPr>
        <p:spPr>
          <a:xfrm>
            <a:off x="7938752" y="2020824"/>
            <a:ext cx="3455097" cy="3959352"/>
          </a:xfrm>
        </p:spPr>
        <p:txBody>
          <a:bodyPr anchor="ctr">
            <a:normAutofit/>
          </a:bodyPr>
          <a:lstStyle/>
          <a:p>
            <a:pPr marL="0" indent="0">
              <a:buNone/>
            </a:pPr>
            <a:r>
              <a:rPr lang="en-FR" sz="1800"/>
              <a:t>Each collor on this interractive map represent the cluster</a:t>
            </a:r>
          </a:p>
          <a:p>
            <a:pPr marL="0" indent="0">
              <a:buNone/>
            </a:pPr>
            <a:r>
              <a:rPr lang="en-FR" sz="1800"/>
              <a:t>We have </a:t>
            </a:r>
            <a:r>
              <a:rPr lang="en-FR" sz="1800" b="1"/>
              <a:t>4 clusters</a:t>
            </a:r>
            <a:r>
              <a:rPr lang="en-FR" sz="1800"/>
              <a:t>: </a:t>
            </a:r>
          </a:p>
          <a:p>
            <a:pPr marL="0" indent="0">
              <a:buNone/>
            </a:pPr>
            <a:r>
              <a:rPr lang="en-FR" sz="1800"/>
              <a:t>Red: Cluster 0</a:t>
            </a:r>
            <a:br>
              <a:rPr lang="en-FR" sz="1800"/>
            </a:br>
            <a:r>
              <a:rPr lang="en-FR" sz="1800"/>
              <a:t>Blue: cluster 1</a:t>
            </a:r>
            <a:br>
              <a:rPr lang="en-FR" sz="1800"/>
            </a:br>
            <a:r>
              <a:rPr lang="en-FR" sz="1800"/>
              <a:t>Bluesky: cluster 2</a:t>
            </a:r>
            <a:br>
              <a:rPr lang="en-FR" sz="1800"/>
            </a:br>
            <a:r>
              <a:rPr lang="en-FR" sz="1800"/>
              <a:t>Green: cluster 3</a:t>
            </a:r>
          </a:p>
          <a:p>
            <a:pPr marL="0" indent="0">
              <a:buNone/>
            </a:pPr>
            <a:endParaRPr lang="en-FR" sz="1800" dirty="0"/>
          </a:p>
        </p:txBody>
      </p:sp>
    </p:spTree>
    <p:extLst>
      <p:ext uri="{BB962C8B-B14F-4D97-AF65-F5344CB8AC3E}">
        <p14:creationId xmlns:p14="http://schemas.microsoft.com/office/powerpoint/2010/main" val="2021019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7">
            <a:extLst>
              <a:ext uri="{FF2B5EF4-FFF2-40B4-BE49-F238E27FC236}">
                <a16:creationId xmlns:a16="http://schemas.microsoft.com/office/drawing/2014/main" id="{04131CA6-8785-4744-AE8F-3AB498061EE3}"/>
              </a:ext>
            </a:extLst>
          </p:cNvPr>
          <p:cNvPicPr>
            <a:picLocks/>
          </p:cNvPicPr>
          <p:nvPr/>
        </p:nvPicPr>
        <p:blipFill rotWithShape="1">
          <a:blip r:embed="rId2">
            <a:extLst>
              <a:ext uri="{28A0092B-C50C-407E-A947-70E740481C1C}">
                <a14:useLocalDpi xmlns:a14="http://schemas.microsoft.com/office/drawing/2010/main" val="0"/>
              </a:ext>
            </a:extLst>
          </a:blip>
          <a:srcRect t="25495" b="5275"/>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D210173D-8DAC-B149-8669-299B9268E957}"/>
              </a:ext>
            </a:extLst>
          </p:cNvPr>
          <p:cNvSpPr>
            <a:spLocks noGrp="1"/>
          </p:cNvSpPr>
          <p:nvPr>
            <p:ph type="title"/>
          </p:nvPr>
        </p:nvSpPr>
        <p:spPr>
          <a:xfrm>
            <a:off x="709448" y="1913950"/>
            <a:ext cx="4204137" cy="1342754"/>
          </a:xfrm>
        </p:spPr>
        <p:txBody>
          <a:bodyPr>
            <a:normAutofit/>
          </a:bodyPr>
          <a:lstStyle/>
          <a:p>
            <a:pPr algn="ctr"/>
            <a:r>
              <a:rPr lang="en-FR" sz="3600"/>
              <a:t>Cluster 0</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ED6633C-9765-4849-AE64-EB2EFA622C4F}"/>
              </a:ext>
            </a:extLst>
          </p:cNvPr>
          <p:cNvSpPr>
            <a:spLocks noGrp="1"/>
          </p:cNvSpPr>
          <p:nvPr>
            <p:ph idx="1"/>
          </p:nvPr>
        </p:nvSpPr>
        <p:spPr>
          <a:xfrm>
            <a:off x="525516" y="3417573"/>
            <a:ext cx="4593021" cy="2619839"/>
          </a:xfrm>
        </p:spPr>
        <p:txBody>
          <a:bodyPr anchor="ctr">
            <a:normAutofit/>
          </a:bodyPr>
          <a:lstStyle/>
          <a:p>
            <a:r>
              <a:rPr lang="en-US" sz="1800" dirty="0"/>
              <a:t>High frequency of coffee , bar and Mexican restaurant Vietnamese infrastructure</a:t>
            </a:r>
          </a:p>
          <a:p>
            <a:r>
              <a:rPr lang="en-US" sz="1800" dirty="0"/>
              <a:t>We can see notify high density of Gym</a:t>
            </a:r>
          </a:p>
          <a:p>
            <a:r>
              <a:rPr lang="en-US" sz="1800" dirty="0"/>
              <a:t>Most of the neighborhoods are locate in the center of Houston </a:t>
            </a:r>
          </a:p>
          <a:p>
            <a:endParaRPr lang="en-US" sz="1800" dirty="0"/>
          </a:p>
        </p:txBody>
      </p:sp>
    </p:spTree>
    <p:extLst>
      <p:ext uri="{BB962C8B-B14F-4D97-AF65-F5344CB8AC3E}">
        <p14:creationId xmlns:p14="http://schemas.microsoft.com/office/powerpoint/2010/main" val="1824733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person, food, hand, dish&#10;&#10;Description automatically generated">
            <a:extLst>
              <a:ext uri="{FF2B5EF4-FFF2-40B4-BE49-F238E27FC236}">
                <a16:creationId xmlns:a16="http://schemas.microsoft.com/office/drawing/2014/main" id="{02311986-2673-9449-92BF-D4FB54A154AE}"/>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59A29DF1-51D2-AE4F-811C-8DD96577DF43}"/>
              </a:ext>
            </a:extLst>
          </p:cNvPr>
          <p:cNvSpPr>
            <a:spLocks noGrp="1"/>
          </p:cNvSpPr>
          <p:nvPr>
            <p:ph type="title"/>
          </p:nvPr>
        </p:nvSpPr>
        <p:spPr>
          <a:xfrm>
            <a:off x="709448" y="1913950"/>
            <a:ext cx="4204137" cy="1342754"/>
          </a:xfrm>
        </p:spPr>
        <p:txBody>
          <a:bodyPr>
            <a:normAutofit/>
          </a:bodyPr>
          <a:lstStyle/>
          <a:p>
            <a:pPr algn="ctr"/>
            <a:r>
              <a:rPr lang="en-FR" sz="3600"/>
              <a:t>Cluster 1</a:t>
            </a: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C3BEADF2-3FF6-C440-B2E1-A71398F7B955}"/>
              </a:ext>
            </a:extLst>
          </p:cNvPr>
          <p:cNvSpPr>
            <a:spLocks noGrp="1"/>
          </p:cNvSpPr>
          <p:nvPr>
            <p:ph idx="1"/>
          </p:nvPr>
        </p:nvSpPr>
        <p:spPr>
          <a:xfrm>
            <a:off x="525516" y="3417573"/>
            <a:ext cx="4593021" cy="2619839"/>
          </a:xfrm>
        </p:spPr>
        <p:txBody>
          <a:bodyPr anchor="ctr">
            <a:normAutofit/>
          </a:bodyPr>
          <a:lstStyle/>
          <a:p>
            <a:r>
              <a:rPr lang="en-FR" sz="1800" dirty="0"/>
              <a:t>Lot of green spaces with a high density of park, a lot of fast foods and </a:t>
            </a:r>
            <a:r>
              <a:rPr lang="en-GB" sz="1800" dirty="0"/>
              <a:t>construction an landscaping</a:t>
            </a:r>
            <a:endParaRPr lang="en-FR" sz="1800" dirty="0"/>
          </a:p>
          <a:p>
            <a:r>
              <a:rPr lang="en-FR" sz="1800" dirty="0"/>
              <a:t>Highest frequency of mexicans restaurants bewteen all the clusters</a:t>
            </a:r>
          </a:p>
        </p:txBody>
      </p:sp>
    </p:spTree>
    <p:extLst>
      <p:ext uri="{BB962C8B-B14F-4D97-AF65-F5344CB8AC3E}">
        <p14:creationId xmlns:p14="http://schemas.microsoft.com/office/powerpoint/2010/main" val="236212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keleton of a dinosaur in a museum&#10;&#10;Description automatically generated with low confidence">
            <a:extLst>
              <a:ext uri="{FF2B5EF4-FFF2-40B4-BE49-F238E27FC236}">
                <a16:creationId xmlns:a16="http://schemas.microsoft.com/office/drawing/2014/main" id="{1AB96B0F-D359-AD44-9D64-F5E08C35CEEF}"/>
              </a:ext>
            </a:extLst>
          </p:cNvPr>
          <p:cNvPicPr>
            <a:picLocks noChangeAspect="1"/>
          </p:cNvPicPr>
          <p:nvPr/>
        </p:nvPicPr>
        <p:blipFill rotWithShape="1">
          <a:blip r:embed="rId3"/>
          <a:srcRect t="8680" b="11533"/>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71F3921-B49E-7348-8515-E1603F1C7140}"/>
              </a:ext>
            </a:extLst>
          </p:cNvPr>
          <p:cNvSpPr>
            <a:spLocks noGrp="1"/>
          </p:cNvSpPr>
          <p:nvPr>
            <p:ph type="title"/>
          </p:nvPr>
        </p:nvSpPr>
        <p:spPr>
          <a:xfrm>
            <a:off x="709448" y="1913950"/>
            <a:ext cx="4204137" cy="1342754"/>
          </a:xfrm>
        </p:spPr>
        <p:txBody>
          <a:bodyPr>
            <a:normAutofit/>
          </a:bodyPr>
          <a:lstStyle/>
          <a:p>
            <a:pPr algn="ctr"/>
            <a:r>
              <a:rPr lang="en-FR" sz="3600" dirty="0"/>
              <a:t>Cluster 2</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C0DB53-F603-9F46-ABD0-C0818142E759}"/>
              </a:ext>
            </a:extLst>
          </p:cNvPr>
          <p:cNvSpPr>
            <a:spLocks noGrp="1"/>
          </p:cNvSpPr>
          <p:nvPr>
            <p:ph idx="1"/>
          </p:nvPr>
        </p:nvSpPr>
        <p:spPr>
          <a:xfrm>
            <a:off x="525516" y="3417573"/>
            <a:ext cx="4593021" cy="2619839"/>
          </a:xfrm>
        </p:spPr>
        <p:txBody>
          <a:bodyPr anchor="ctr">
            <a:normAutofit/>
          </a:bodyPr>
          <a:lstStyle/>
          <a:p>
            <a:r>
              <a:rPr lang="en-FR" sz="1800" dirty="0"/>
              <a:t>Lot of italian restaurants and pizza place</a:t>
            </a:r>
          </a:p>
          <a:p>
            <a:r>
              <a:rPr lang="en-FR" sz="1800" dirty="0"/>
              <a:t> High frequency of culueral acitivties like museum, zoo and art gallery</a:t>
            </a:r>
          </a:p>
          <a:p>
            <a:r>
              <a:rPr lang="en-FR" sz="1800" dirty="0"/>
              <a:t>High frequency of clothes and cosmectics store</a:t>
            </a:r>
          </a:p>
          <a:p>
            <a:endParaRPr lang="en-FR" sz="1800" dirty="0"/>
          </a:p>
        </p:txBody>
      </p:sp>
    </p:spTree>
    <p:extLst>
      <p:ext uri="{BB962C8B-B14F-4D97-AF65-F5344CB8AC3E}">
        <p14:creationId xmlns:p14="http://schemas.microsoft.com/office/powerpoint/2010/main" val="2281079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6" descr="Une image contenant extérieur, arbre, ciel, bâtiment&#10;&#10;Description générée automatiquement">
            <a:extLst>
              <a:ext uri="{FF2B5EF4-FFF2-40B4-BE49-F238E27FC236}">
                <a16:creationId xmlns:a16="http://schemas.microsoft.com/office/drawing/2014/main" id="{32D0325B-5512-6948-A99D-7E09ED6A6AD8}"/>
              </a:ext>
            </a:extLst>
          </p:cNvPr>
          <p:cNvPicPr/>
          <p:nvPr/>
        </p:nvPicPr>
        <p:blipFill rotWithShape="1">
          <a:blip r:embed="rId2" cstate="print">
            <a:extLst>
              <a:ext uri="{28A0092B-C50C-407E-A947-70E740481C1C}">
                <a14:useLocalDpi xmlns:a14="http://schemas.microsoft.com/office/drawing/2010/main" val="0"/>
              </a:ext>
            </a:extLst>
          </a:blip>
          <a:srcRect l="2667"/>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B036F1E-8FE0-E540-8090-3018DD1D0FE9}"/>
              </a:ext>
            </a:extLst>
          </p:cNvPr>
          <p:cNvSpPr>
            <a:spLocks noGrp="1"/>
          </p:cNvSpPr>
          <p:nvPr>
            <p:ph type="title"/>
          </p:nvPr>
        </p:nvSpPr>
        <p:spPr>
          <a:xfrm>
            <a:off x="709448" y="1913950"/>
            <a:ext cx="4204137" cy="1342754"/>
          </a:xfrm>
        </p:spPr>
        <p:txBody>
          <a:bodyPr>
            <a:normAutofit/>
          </a:bodyPr>
          <a:lstStyle/>
          <a:p>
            <a:pPr algn="ctr"/>
            <a:r>
              <a:rPr lang="en-FR" sz="3600"/>
              <a:t>Cluster 3</a:t>
            </a: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249F8B-62C4-A14C-AFCA-9F97B820E567}"/>
              </a:ext>
            </a:extLst>
          </p:cNvPr>
          <p:cNvSpPr>
            <a:spLocks noGrp="1"/>
          </p:cNvSpPr>
          <p:nvPr>
            <p:ph idx="1"/>
          </p:nvPr>
        </p:nvSpPr>
        <p:spPr>
          <a:xfrm>
            <a:off x="525516" y="3417573"/>
            <a:ext cx="4593021" cy="2619839"/>
          </a:xfrm>
        </p:spPr>
        <p:txBody>
          <a:bodyPr anchor="ctr">
            <a:normAutofit/>
          </a:bodyPr>
          <a:lstStyle/>
          <a:p>
            <a:r>
              <a:rPr lang="en-FR" sz="1800" dirty="0"/>
              <a:t>High frequency of </a:t>
            </a:r>
            <a:r>
              <a:rPr lang="en-GB" sz="1800" dirty="0"/>
              <a:t>Southern / Soul Food Restaurants, bar, concert hall </a:t>
            </a:r>
          </a:p>
          <a:p>
            <a:r>
              <a:rPr lang="en-GB" sz="1800" dirty="0"/>
              <a:t>Highest concentration of hotel </a:t>
            </a:r>
            <a:endParaRPr lang="en-FR" sz="1800" dirty="0"/>
          </a:p>
        </p:txBody>
      </p:sp>
    </p:spTree>
    <p:extLst>
      <p:ext uri="{BB962C8B-B14F-4D97-AF65-F5344CB8AC3E}">
        <p14:creationId xmlns:p14="http://schemas.microsoft.com/office/powerpoint/2010/main" val="917333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16765-DF77-C647-8390-7DC7E6A76E2E}"/>
              </a:ext>
            </a:extLst>
          </p:cNvPr>
          <p:cNvSpPr>
            <a:spLocks noGrp="1"/>
          </p:cNvSpPr>
          <p:nvPr>
            <p:ph type="title"/>
          </p:nvPr>
        </p:nvSpPr>
        <p:spPr>
          <a:xfrm>
            <a:off x="4965430" y="629268"/>
            <a:ext cx="6586491" cy="1286160"/>
          </a:xfrm>
        </p:spPr>
        <p:txBody>
          <a:bodyPr anchor="b">
            <a:normAutofit/>
          </a:bodyPr>
          <a:lstStyle/>
          <a:p>
            <a:r>
              <a:rPr lang="en-FR" dirty="0"/>
              <a:t>Presentation </a:t>
            </a:r>
          </a:p>
        </p:txBody>
      </p:sp>
      <p:sp>
        <p:nvSpPr>
          <p:cNvPr id="3" name="Content Placeholder 2">
            <a:extLst>
              <a:ext uri="{FF2B5EF4-FFF2-40B4-BE49-F238E27FC236}">
                <a16:creationId xmlns:a16="http://schemas.microsoft.com/office/drawing/2014/main" id="{9A55C332-3367-F945-AD93-116FC9D62B47}"/>
              </a:ext>
            </a:extLst>
          </p:cNvPr>
          <p:cNvSpPr>
            <a:spLocks noGrp="1"/>
          </p:cNvSpPr>
          <p:nvPr>
            <p:ph idx="1"/>
          </p:nvPr>
        </p:nvSpPr>
        <p:spPr>
          <a:xfrm>
            <a:off x="4965431" y="2438400"/>
            <a:ext cx="6586489" cy="3785419"/>
          </a:xfrm>
        </p:spPr>
        <p:txBody>
          <a:bodyPr>
            <a:normAutofit/>
          </a:bodyPr>
          <a:lstStyle/>
          <a:p>
            <a:pPr marL="514350" indent="-514350">
              <a:buFont typeface="+mj-lt"/>
              <a:buAutoNum type="arabicPeriod"/>
            </a:pPr>
            <a:r>
              <a:rPr lang="en-FR" sz="2000" dirty="0"/>
              <a:t>Introduction</a:t>
            </a:r>
          </a:p>
          <a:p>
            <a:pPr marL="514350" indent="-514350">
              <a:buFont typeface="+mj-lt"/>
              <a:buAutoNum type="arabicPeriod"/>
            </a:pPr>
            <a:r>
              <a:rPr lang="en-FR" sz="2000" dirty="0"/>
              <a:t>Target Audience</a:t>
            </a:r>
          </a:p>
          <a:p>
            <a:pPr marL="514350" indent="-514350">
              <a:buFont typeface="+mj-lt"/>
              <a:buAutoNum type="arabicPeriod"/>
            </a:pPr>
            <a:r>
              <a:rPr lang="en-FR" sz="2000" dirty="0"/>
              <a:t>Data Overview</a:t>
            </a:r>
          </a:p>
          <a:p>
            <a:pPr marL="514350" indent="-514350">
              <a:buFont typeface="+mj-lt"/>
              <a:buAutoNum type="arabicPeriod"/>
            </a:pPr>
            <a:r>
              <a:rPr lang="en-FR" sz="2000" dirty="0"/>
              <a:t>Methodology</a:t>
            </a:r>
          </a:p>
          <a:p>
            <a:pPr marL="514350" indent="-514350">
              <a:buFont typeface="+mj-lt"/>
              <a:buAutoNum type="arabicPeriod"/>
            </a:pPr>
            <a:r>
              <a:rPr lang="en-FR" sz="2000" dirty="0"/>
              <a:t>Kmeans Clustering</a:t>
            </a:r>
          </a:p>
          <a:p>
            <a:pPr marL="514350" indent="-514350">
              <a:buFont typeface="+mj-lt"/>
              <a:buAutoNum type="arabicPeriod"/>
            </a:pPr>
            <a:r>
              <a:rPr lang="en-FR" sz="2000" dirty="0"/>
              <a:t>Conclusion</a:t>
            </a:r>
          </a:p>
          <a:p>
            <a:pPr marL="514350" indent="-514350">
              <a:buFont typeface="+mj-lt"/>
              <a:buAutoNum type="arabicPeriod"/>
            </a:pPr>
            <a:endParaRPr lang="en-FR" sz="2000" dirty="0"/>
          </a:p>
        </p:txBody>
      </p:sp>
      <p:pic>
        <p:nvPicPr>
          <p:cNvPr id="5" name="Picture 4" descr="A picture containing text, building, outdoor, street&#10;&#10;Description automatically generated">
            <a:extLst>
              <a:ext uri="{FF2B5EF4-FFF2-40B4-BE49-F238E27FC236}">
                <a16:creationId xmlns:a16="http://schemas.microsoft.com/office/drawing/2014/main" id="{BB4BBA99-D189-8847-BABD-293834FE2AC4}"/>
              </a:ext>
            </a:extLst>
          </p:cNvPr>
          <p:cNvPicPr>
            <a:picLocks noChangeAspect="1"/>
          </p:cNvPicPr>
          <p:nvPr/>
        </p:nvPicPr>
        <p:blipFill rotWithShape="1">
          <a:blip r:embed="rId2"/>
          <a:srcRect r="2" b="1250"/>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17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person working on a computer&#10;&#10;Description automatically generated with medium confidence">
            <a:extLst>
              <a:ext uri="{FF2B5EF4-FFF2-40B4-BE49-F238E27FC236}">
                <a16:creationId xmlns:a16="http://schemas.microsoft.com/office/drawing/2014/main" id="{3C29F4DF-2311-EC4D-BE7B-CAEB82CEDB2E}"/>
              </a:ext>
            </a:extLst>
          </p:cNvPr>
          <p:cNvPicPr>
            <a:picLocks noChangeAspect="1"/>
          </p:cNvPicPr>
          <p:nvPr/>
        </p:nvPicPr>
        <p:blipFill rotWithShape="1">
          <a:blip r:embed="rId2"/>
          <a:srcRect t="312" r="-1" b="15396"/>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AFC63C-DDD5-0948-800A-6419F7BB3094}"/>
              </a:ext>
            </a:extLst>
          </p:cNvPr>
          <p:cNvSpPr>
            <a:spLocks noGrp="1"/>
          </p:cNvSpPr>
          <p:nvPr>
            <p:ph type="title"/>
          </p:nvPr>
        </p:nvSpPr>
        <p:spPr>
          <a:xfrm>
            <a:off x="618062" y="4185749"/>
            <a:ext cx="9265771" cy="622836"/>
          </a:xfrm>
        </p:spPr>
        <p:txBody>
          <a:bodyPr>
            <a:normAutofit/>
          </a:bodyPr>
          <a:lstStyle/>
          <a:p>
            <a:r>
              <a:rPr lang="en-FR" sz="3600"/>
              <a:t>Introduction</a:t>
            </a:r>
          </a:p>
        </p:txBody>
      </p:sp>
      <p:sp>
        <p:nvSpPr>
          <p:cNvPr id="3" name="Content Placeholder 2">
            <a:extLst>
              <a:ext uri="{FF2B5EF4-FFF2-40B4-BE49-F238E27FC236}">
                <a16:creationId xmlns:a16="http://schemas.microsoft.com/office/drawing/2014/main" id="{A2BAC35F-1A98-8A48-8BEA-FBBC351B6E4F}"/>
              </a:ext>
            </a:extLst>
          </p:cNvPr>
          <p:cNvSpPr>
            <a:spLocks noGrp="1"/>
          </p:cNvSpPr>
          <p:nvPr>
            <p:ph idx="1"/>
          </p:nvPr>
        </p:nvSpPr>
        <p:spPr>
          <a:xfrm>
            <a:off x="618063" y="4856921"/>
            <a:ext cx="9565028" cy="1249240"/>
          </a:xfrm>
        </p:spPr>
        <p:txBody>
          <a:bodyPr>
            <a:normAutofit/>
          </a:bodyPr>
          <a:lstStyle/>
          <a:p>
            <a:pPr marL="0" indent="0">
              <a:buNone/>
            </a:pPr>
            <a:r>
              <a:rPr lang="en-US" sz="1800"/>
              <a:t>The objective of this project is to use Foursquare location data and regional clustering of venue information to determine which neighborhoods are 'similar' in term of venues. Through this project, we will cluster the neighborhoods in Houston to get this information</a:t>
            </a:r>
            <a:endParaRPr lang="en-FR" sz="1800"/>
          </a:p>
          <a:p>
            <a:pPr marL="0" indent="0">
              <a:buNone/>
            </a:pPr>
            <a:endParaRPr lang="en-FR" sz="1800"/>
          </a:p>
        </p:txBody>
      </p:sp>
    </p:spTree>
    <p:extLst>
      <p:ext uri="{BB962C8B-B14F-4D97-AF65-F5344CB8AC3E}">
        <p14:creationId xmlns:p14="http://schemas.microsoft.com/office/powerpoint/2010/main" val="17830244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floor, indoor, wooden, wood&#10;&#10;Description automatically generated">
            <a:extLst>
              <a:ext uri="{FF2B5EF4-FFF2-40B4-BE49-F238E27FC236}">
                <a16:creationId xmlns:a16="http://schemas.microsoft.com/office/drawing/2014/main" id="{3B836F87-15FE-4142-ACA3-26D9720CD5AF}"/>
              </a:ext>
            </a:extLst>
          </p:cNvPr>
          <p:cNvPicPr>
            <a:picLocks noChangeAspect="1"/>
          </p:cNvPicPr>
          <p:nvPr/>
        </p:nvPicPr>
        <p:blipFill rotWithShape="1">
          <a:blip r:embed="rId2"/>
          <a:srcRect t="11143" b="13857"/>
          <a:stretch/>
        </p:blipFill>
        <p:spPr>
          <a:xfrm>
            <a:off x="-1" y="10"/>
            <a:ext cx="12192000" cy="6857990"/>
          </a:xfrm>
          <a:prstGeom prst="rect">
            <a:avLst/>
          </a:prstGeom>
        </p:spPr>
      </p:pic>
      <p:sp>
        <p:nvSpPr>
          <p:cNvPr id="4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FC6E3CA-4BD9-0247-8C81-7A010C2E73A1}"/>
              </a:ext>
            </a:extLst>
          </p:cNvPr>
          <p:cNvSpPr>
            <a:spLocks noGrp="1"/>
          </p:cNvSpPr>
          <p:nvPr>
            <p:ph type="title"/>
          </p:nvPr>
        </p:nvSpPr>
        <p:spPr>
          <a:xfrm>
            <a:off x="709448" y="1913950"/>
            <a:ext cx="4204137" cy="1342754"/>
          </a:xfrm>
        </p:spPr>
        <p:txBody>
          <a:bodyPr>
            <a:normAutofit/>
          </a:bodyPr>
          <a:lstStyle/>
          <a:p>
            <a:pPr algn="ctr"/>
            <a:r>
              <a:rPr lang="en-US" sz="3600" b="1"/>
              <a:t>2.Target Audience</a:t>
            </a:r>
            <a:endParaRPr lang="en-FR" sz="3600"/>
          </a:p>
        </p:txBody>
      </p:sp>
      <p:cxnSp>
        <p:nvCxnSpPr>
          <p:cNvPr id="41"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85C7E92-7D26-3B46-825B-7C1A92AE0D41}"/>
              </a:ext>
            </a:extLst>
          </p:cNvPr>
          <p:cNvSpPr>
            <a:spLocks noGrp="1"/>
          </p:cNvSpPr>
          <p:nvPr>
            <p:ph idx="1"/>
          </p:nvPr>
        </p:nvSpPr>
        <p:spPr>
          <a:xfrm>
            <a:off x="525516" y="3417573"/>
            <a:ext cx="4593021" cy="2619839"/>
          </a:xfrm>
        </p:spPr>
        <p:txBody>
          <a:bodyPr anchor="ctr">
            <a:normAutofit/>
          </a:bodyPr>
          <a:lstStyle/>
          <a:p>
            <a:r>
              <a:rPr lang="en-US" sz="1800"/>
              <a:t>This project is aimed towards real estate agents or company or household who desire to move to another neighborhood. The analysis will provide vital information that can be used by the target audience about the neighborhood.</a:t>
            </a:r>
            <a:endParaRPr lang="en-FR" sz="1800"/>
          </a:p>
          <a:p>
            <a:pPr marL="0" indent="0">
              <a:buNone/>
            </a:pPr>
            <a:endParaRPr lang="en-FR" sz="1800"/>
          </a:p>
        </p:txBody>
      </p:sp>
    </p:spTree>
    <p:extLst>
      <p:ext uri="{BB962C8B-B14F-4D97-AF65-F5344CB8AC3E}">
        <p14:creationId xmlns:p14="http://schemas.microsoft.com/office/powerpoint/2010/main" val="424994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outdoor object, grate&#10;&#10;Description automatically generated">
            <a:extLst>
              <a:ext uri="{FF2B5EF4-FFF2-40B4-BE49-F238E27FC236}">
                <a16:creationId xmlns:a16="http://schemas.microsoft.com/office/drawing/2014/main" id="{58AD3455-1DB2-1C46-9BC8-77D9D7B2DB73}"/>
              </a:ext>
            </a:extLst>
          </p:cNvPr>
          <p:cNvPicPr>
            <a:picLocks noChangeAspect="1"/>
          </p:cNvPicPr>
          <p:nvPr/>
        </p:nvPicPr>
        <p:blipFill rotWithShape="1">
          <a:blip r:embed="rId2"/>
          <a:srcRect t="7683" b="17317"/>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BB21FF1-08F4-C840-A5E1-78DB6D687606}"/>
              </a:ext>
            </a:extLst>
          </p:cNvPr>
          <p:cNvSpPr>
            <a:spLocks noGrp="1"/>
          </p:cNvSpPr>
          <p:nvPr>
            <p:ph type="title"/>
          </p:nvPr>
        </p:nvSpPr>
        <p:spPr>
          <a:xfrm>
            <a:off x="709448" y="1913950"/>
            <a:ext cx="4204137" cy="1342754"/>
          </a:xfrm>
        </p:spPr>
        <p:txBody>
          <a:bodyPr>
            <a:normAutofit/>
          </a:bodyPr>
          <a:lstStyle/>
          <a:p>
            <a:pPr algn="ctr"/>
            <a:r>
              <a:rPr lang="en-US" sz="3600" b="1"/>
              <a:t>3.Data Overview and acquisition</a:t>
            </a:r>
            <a:endParaRPr lang="en-FR" sz="360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A36AB1-9A8D-7544-B220-BA6879F964E1}"/>
              </a:ext>
            </a:extLst>
          </p:cNvPr>
          <p:cNvSpPr>
            <a:spLocks noGrp="1"/>
          </p:cNvSpPr>
          <p:nvPr>
            <p:ph idx="1"/>
          </p:nvPr>
        </p:nvSpPr>
        <p:spPr>
          <a:xfrm>
            <a:off x="525516" y="3417573"/>
            <a:ext cx="4593021" cy="2619839"/>
          </a:xfrm>
        </p:spPr>
        <p:txBody>
          <a:bodyPr anchor="ctr">
            <a:normAutofit/>
          </a:bodyPr>
          <a:lstStyle/>
          <a:p>
            <a:pPr marL="0" indent="0">
              <a:buNone/>
            </a:pPr>
            <a:r>
              <a:rPr lang="en-FR" sz="1800"/>
              <a:t>To create this projects we need 3 sources:</a:t>
            </a:r>
          </a:p>
          <a:p>
            <a:r>
              <a:rPr lang="en-FR" sz="1800"/>
              <a:t>Name of the neighborhoods</a:t>
            </a:r>
          </a:p>
          <a:p>
            <a:r>
              <a:rPr lang="en-FR" sz="1800"/>
              <a:t>Location of each neighborhoods</a:t>
            </a:r>
          </a:p>
          <a:p>
            <a:r>
              <a:rPr lang="en-FR" sz="1800"/>
              <a:t>Venues in the neighborhood</a:t>
            </a:r>
          </a:p>
          <a:p>
            <a:pPr marL="0" indent="0">
              <a:buNone/>
            </a:pPr>
            <a:endParaRPr lang="en-FR" sz="1800"/>
          </a:p>
          <a:p>
            <a:pPr marL="0" indent="0">
              <a:buNone/>
            </a:pPr>
            <a:endParaRPr lang="en-FR" sz="1800"/>
          </a:p>
        </p:txBody>
      </p:sp>
    </p:spTree>
    <p:extLst>
      <p:ext uri="{BB962C8B-B14F-4D97-AF65-F5344CB8AC3E}">
        <p14:creationId xmlns:p14="http://schemas.microsoft.com/office/powerpoint/2010/main" val="1048820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CCB7B-3E3D-0341-AECD-467F614F6204}"/>
              </a:ext>
            </a:extLst>
          </p:cNvPr>
          <p:cNvSpPr>
            <a:spLocks noGrp="1"/>
          </p:cNvSpPr>
          <p:nvPr>
            <p:ph type="title"/>
          </p:nvPr>
        </p:nvSpPr>
        <p:spPr>
          <a:xfrm>
            <a:off x="630936" y="502920"/>
            <a:ext cx="3419856" cy="1463040"/>
          </a:xfrm>
        </p:spPr>
        <p:txBody>
          <a:bodyPr anchor="ctr">
            <a:normAutofit/>
          </a:bodyPr>
          <a:lstStyle/>
          <a:p>
            <a:r>
              <a:rPr lang="en-FR" sz="4100"/>
              <a:t>Name of neighborhoods</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F91C85-4843-8849-9BA7-AA39B424CCD2}"/>
              </a:ext>
            </a:extLst>
          </p:cNvPr>
          <p:cNvSpPr>
            <a:spLocks noGrp="1"/>
          </p:cNvSpPr>
          <p:nvPr>
            <p:ph idx="1"/>
          </p:nvPr>
        </p:nvSpPr>
        <p:spPr>
          <a:xfrm>
            <a:off x="4654295" y="502920"/>
            <a:ext cx="6894576" cy="1463040"/>
          </a:xfrm>
        </p:spPr>
        <p:txBody>
          <a:bodyPr anchor="ctr">
            <a:normAutofit/>
          </a:bodyPr>
          <a:lstStyle/>
          <a:p>
            <a:pPr marL="0" indent="0">
              <a:buNone/>
            </a:pPr>
            <a:r>
              <a:rPr lang="en-FR" sz="2200" dirty="0"/>
              <a:t>On wikipedia we can fin an accurate list of the name of the neigborhoods in Houston</a:t>
            </a:r>
          </a:p>
          <a:p>
            <a:pPr marL="0" indent="0">
              <a:buNone/>
            </a:pPr>
            <a:endParaRPr lang="en-FR" sz="2200" dirty="0"/>
          </a:p>
        </p:txBody>
      </p:sp>
      <p:pic>
        <p:nvPicPr>
          <p:cNvPr id="4" name="Image 6" descr="Une image contenant texte&#10;&#10;Description générée automatiquement">
            <a:extLst>
              <a:ext uri="{FF2B5EF4-FFF2-40B4-BE49-F238E27FC236}">
                <a16:creationId xmlns:a16="http://schemas.microsoft.com/office/drawing/2014/main" id="{9F0EAFBF-ABA7-7C44-8E1B-DAEFA3A2B01B}"/>
              </a:ext>
            </a:extLst>
          </p:cNvPr>
          <p:cNvPicPr/>
          <p:nvPr/>
        </p:nvPicPr>
        <p:blipFill>
          <a:blip r:embed="rId2">
            <a:extLst>
              <a:ext uri="{28A0092B-C50C-407E-A947-70E740481C1C}">
                <a14:useLocalDpi xmlns:a14="http://schemas.microsoft.com/office/drawing/2010/main" val="0"/>
              </a:ext>
            </a:extLst>
          </a:blip>
          <a:stretch>
            <a:fillRect/>
          </a:stretch>
        </p:blipFill>
        <p:spPr>
          <a:xfrm>
            <a:off x="630936" y="2428210"/>
            <a:ext cx="10917936" cy="3684804"/>
          </a:xfrm>
          <a:prstGeom prst="rect">
            <a:avLst/>
          </a:prstGeom>
        </p:spPr>
      </p:pic>
      <p:sp>
        <p:nvSpPr>
          <p:cNvPr id="5" name="TextBox 4">
            <a:extLst>
              <a:ext uri="{FF2B5EF4-FFF2-40B4-BE49-F238E27FC236}">
                <a16:creationId xmlns:a16="http://schemas.microsoft.com/office/drawing/2014/main" id="{969D5BD0-DC79-1F49-A925-5EB1CD3866E1}"/>
              </a:ext>
            </a:extLst>
          </p:cNvPr>
          <p:cNvSpPr txBox="1"/>
          <p:nvPr/>
        </p:nvSpPr>
        <p:spPr>
          <a:xfrm>
            <a:off x="630936" y="6119629"/>
            <a:ext cx="6898577" cy="369332"/>
          </a:xfrm>
          <a:prstGeom prst="rect">
            <a:avLst/>
          </a:prstGeom>
          <a:noFill/>
        </p:spPr>
        <p:txBody>
          <a:bodyPr wrap="square" rtlCol="0">
            <a:spAutoFit/>
          </a:bodyPr>
          <a:lstStyle/>
          <a:p>
            <a:r>
              <a:rPr lang="fr-FR" dirty="0"/>
              <a:t>https://</a:t>
            </a:r>
            <a:r>
              <a:rPr lang="fr-FR" dirty="0" err="1"/>
              <a:t>en.wikipedia.org</a:t>
            </a:r>
            <a:r>
              <a:rPr lang="fr-FR" dirty="0"/>
              <a:t>/wiki/</a:t>
            </a:r>
            <a:r>
              <a:rPr lang="fr-FR" dirty="0" err="1"/>
              <a:t>List_of_Houston_neighborhoods</a:t>
            </a:r>
            <a:r>
              <a:rPr lang="en-FR" dirty="0">
                <a:effectLst/>
              </a:rPr>
              <a:t> </a:t>
            </a:r>
            <a:endParaRPr lang="en-FR" dirty="0"/>
          </a:p>
        </p:txBody>
      </p:sp>
    </p:spTree>
    <p:extLst>
      <p:ext uri="{BB962C8B-B14F-4D97-AF65-F5344CB8AC3E}">
        <p14:creationId xmlns:p14="http://schemas.microsoft.com/office/powerpoint/2010/main" val="3743986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C9778-D8AD-794C-819A-92A095B3FADD}"/>
              </a:ext>
            </a:extLst>
          </p:cNvPr>
          <p:cNvSpPr>
            <a:spLocks noGrp="1"/>
          </p:cNvSpPr>
          <p:nvPr>
            <p:ph type="title"/>
          </p:nvPr>
        </p:nvSpPr>
        <p:spPr>
          <a:xfrm>
            <a:off x="835155" y="552906"/>
            <a:ext cx="5165936" cy="1674904"/>
          </a:xfrm>
        </p:spPr>
        <p:txBody>
          <a:bodyPr anchor="ctr">
            <a:normAutofit/>
          </a:bodyPr>
          <a:lstStyle/>
          <a:p>
            <a:r>
              <a:rPr lang="en-FR" sz="4000"/>
              <a:t>Webscape wikipedia </a:t>
            </a:r>
          </a:p>
        </p:txBody>
      </p:sp>
      <p:sp>
        <p:nvSpPr>
          <p:cNvPr id="3" name="Content Placeholder 2">
            <a:extLst>
              <a:ext uri="{FF2B5EF4-FFF2-40B4-BE49-F238E27FC236}">
                <a16:creationId xmlns:a16="http://schemas.microsoft.com/office/drawing/2014/main" id="{9A15301F-5A45-B245-87CD-D757673361B0}"/>
              </a:ext>
            </a:extLst>
          </p:cNvPr>
          <p:cNvSpPr>
            <a:spLocks noGrp="1"/>
          </p:cNvSpPr>
          <p:nvPr>
            <p:ph idx="1"/>
          </p:nvPr>
        </p:nvSpPr>
        <p:spPr>
          <a:xfrm>
            <a:off x="6190909" y="552906"/>
            <a:ext cx="5159825" cy="1674905"/>
          </a:xfrm>
        </p:spPr>
        <p:txBody>
          <a:bodyPr anchor="ctr">
            <a:normAutofit/>
          </a:bodyPr>
          <a:lstStyle/>
          <a:p>
            <a:pPr marL="0" indent="0">
              <a:buNone/>
            </a:pPr>
            <a:r>
              <a:rPr lang="en-FR" sz="2000" dirty="0"/>
              <a:t>To use this information we need to extract, clean and processs the data to put it in a dataframe</a:t>
            </a:r>
          </a:p>
          <a:p>
            <a:pPr marL="0" indent="0">
              <a:buNone/>
            </a:pPr>
            <a:endParaRPr lang="en-FR" sz="2000" dirty="0"/>
          </a:p>
        </p:txBody>
      </p:sp>
      <p:pic>
        <p:nvPicPr>
          <p:cNvPr id="24" name="Image 7">
            <a:extLst>
              <a:ext uri="{FF2B5EF4-FFF2-40B4-BE49-F238E27FC236}">
                <a16:creationId xmlns:a16="http://schemas.microsoft.com/office/drawing/2014/main" id="{C9A6428D-574D-7345-A9A0-7EFCA69CAD90}"/>
              </a:ext>
            </a:extLst>
          </p:cNvPr>
          <p:cNvPicPr/>
          <p:nvPr/>
        </p:nvPicPr>
        <p:blipFill>
          <a:blip r:embed="rId2">
            <a:extLst>
              <a:ext uri="{28A0092B-C50C-407E-A947-70E740481C1C}">
                <a14:useLocalDpi xmlns:a14="http://schemas.microsoft.com/office/drawing/2010/main" val="0"/>
              </a:ext>
            </a:extLst>
          </a:blip>
          <a:stretch>
            <a:fillRect/>
          </a:stretch>
        </p:blipFill>
        <p:spPr>
          <a:xfrm>
            <a:off x="835166" y="2227810"/>
            <a:ext cx="10515569" cy="3191737"/>
          </a:xfrm>
          <a:prstGeom prst="rect">
            <a:avLst/>
          </a:prstGeom>
        </p:spPr>
      </p:pic>
    </p:spTree>
    <p:extLst>
      <p:ext uri="{BB962C8B-B14F-4D97-AF65-F5344CB8AC3E}">
        <p14:creationId xmlns:p14="http://schemas.microsoft.com/office/powerpoint/2010/main" val="522916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E9AD6-E689-F34C-81A3-F2E2B295B500}"/>
              </a:ext>
            </a:extLst>
          </p:cNvPr>
          <p:cNvSpPr>
            <a:spLocks noGrp="1"/>
          </p:cNvSpPr>
          <p:nvPr>
            <p:ph type="title"/>
          </p:nvPr>
        </p:nvSpPr>
        <p:spPr>
          <a:xfrm>
            <a:off x="838199" y="537883"/>
            <a:ext cx="4783697" cy="1942810"/>
          </a:xfrm>
        </p:spPr>
        <p:txBody>
          <a:bodyPr anchor="b">
            <a:normAutofit/>
          </a:bodyPr>
          <a:lstStyle/>
          <a:p>
            <a:r>
              <a:rPr lang="en-FR" sz="4000"/>
              <a:t>The location of Neigborhood</a:t>
            </a:r>
          </a:p>
        </p:txBody>
      </p:sp>
      <p:sp>
        <p:nvSpPr>
          <p:cNvPr id="7" name="Content Placeholder 6">
            <a:extLst>
              <a:ext uri="{FF2B5EF4-FFF2-40B4-BE49-F238E27FC236}">
                <a16:creationId xmlns:a16="http://schemas.microsoft.com/office/drawing/2014/main" id="{7836BB8C-FCCA-3743-BBF8-1A653795B01D}"/>
              </a:ext>
            </a:extLst>
          </p:cNvPr>
          <p:cNvSpPr>
            <a:spLocks noGrp="1"/>
          </p:cNvSpPr>
          <p:nvPr>
            <p:ph idx="1"/>
          </p:nvPr>
        </p:nvSpPr>
        <p:spPr>
          <a:xfrm>
            <a:off x="838199" y="2686323"/>
            <a:ext cx="4783697" cy="3433583"/>
          </a:xfrm>
        </p:spPr>
        <p:txBody>
          <a:bodyPr>
            <a:normAutofit/>
          </a:bodyPr>
          <a:lstStyle/>
          <a:p>
            <a:r>
              <a:rPr lang="en-FR" sz="2000" dirty="0"/>
              <a:t>We need to associate each neighborhood to his location (latittude, longitude)</a:t>
            </a:r>
          </a:p>
          <a:p>
            <a:r>
              <a:rPr lang="en-FR" sz="2000" dirty="0"/>
              <a:t>To get the location we will use geopy, we will put the name of the neigborhoods or a central location in the neighborhood to get the coordinate </a:t>
            </a:r>
          </a:p>
        </p:txBody>
      </p:sp>
      <p:pic>
        <p:nvPicPr>
          <p:cNvPr id="9" name="Picture 8" descr="Logo&#10;&#10;Description automatically generated">
            <a:extLst>
              <a:ext uri="{FF2B5EF4-FFF2-40B4-BE49-F238E27FC236}">
                <a16:creationId xmlns:a16="http://schemas.microsoft.com/office/drawing/2014/main" id="{AEC7EC1F-1E9A-AD4C-8B78-1E2F103E6B34}"/>
              </a:ext>
            </a:extLst>
          </p:cNvPr>
          <p:cNvPicPr>
            <a:picLocks noChangeAspect="1"/>
          </p:cNvPicPr>
          <p:nvPr/>
        </p:nvPicPr>
        <p:blipFill>
          <a:blip r:embed="rId2"/>
          <a:stretch>
            <a:fillRect/>
          </a:stretch>
        </p:blipFill>
        <p:spPr>
          <a:xfrm>
            <a:off x="6039173" y="537882"/>
            <a:ext cx="5263876" cy="5582023"/>
          </a:xfrm>
          <a:prstGeom prst="rect">
            <a:avLst/>
          </a:prstGeom>
        </p:spPr>
      </p:pic>
    </p:spTree>
    <p:extLst>
      <p:ext uri="{BB962C8B-B14F-4D97-AF65-F5344CB8AC3E}">
        <p14:creationId xmlns:p14="http://schemas.microsoft.com/office/powerpoint/2010/main" val="3140231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803</Words>
  <Application>Microsoft Macintosh PowerPoint</Application>
  <PresentationFormat>Widescreen</PresentationFormat>
  <Paragraphs>85</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Project: Neighborhoods in Houston </vt:lpstr>
      <vt:lpstr>Houston </vt:lpstr>
      <vt:lpstr>Presentation </vt:lpstr>
      <vt:lpstr>Introduction</vt:lpstr>
      <vt:lpstr>2.Target Audience</vt:lpstr>
      <vt:lpstr>3.Data Overview and acquisition</vt:lpstr>
      <vt:lpstr>Name of neighborhoods</vt:lpstr>
      <vt:lpstr>Webscape wikipedia </vt:lpstr>
      <vt:lpstr>The location of Neigborhood</vt:lpstr>
      <vt:lpstr>Result in our dataframe</vt:lpstr>
      <vt:lpstr>Let’s visualize our neighborhood in a map using the librairy Folium</vt:lpstr>
      <vt:lpstr>The venues in the neighborhoods</vt:lpstr>
      <vt:lpstr>Our datframe after integration of 3 sources</vt:lpstr>
      <vt:lpstr>4.Methodology</vt:lpstr>
      <vt:lpstr>4.1Data Cleansing</vt:lpstr>
      <vt:lpstr>4.2Data exploration</vt:lpstr>
      <vt:lpstr>10 most common venues per Neighborhoods</vt:lpstr>
      <vt:lpstr>4.3 Machine Learning Methodology </vt:lpstr>
      <vt:lpstr>5.Kmeans Clustering</vt:lpstr>
      <vt:lpstr>5.1 What is the Kmeans clustering ? </vt:lpstr>
      <vt:lpstr>5.2 Optimization of our model: silhoutte score</vt:lpstr>
      <vt:lpstr>5.3 Description of our clsuer</vt:lpstr>
      <vt:lpstr>Vizualisation on Folium of our results</vt:lpstr>
      <vt:lpstr>Cluster 0</vt:lpstr>
      <vt:lpstr>Cluster 1</vt:lpstr>
      <vt:lpstr>Cluster 2</vt:lpstr>
      <vt:lpstr>Cluster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Neighborhoods in Houston </dc:title>
  <dc:creator>Robin CHRIQUI</dc:creator>
  <cp:lastModifiedBy>Robin CHRIQUI</cp:lastModifiedBy>
  <cp:revision>2</cp:revision>
  <dcterms:created xsi:type="dcterms:W3CDTF">2021-01-29T12:44:07Z</dcterms:created>
  <dcterms:modified xsi:type="dcterms:W3CDTF">2021-01-29T12:46:18Z</dcterms:modified>
</cp:coreProperties>
</file>